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EFED"/>
    <a:srgbClr val="F0AAAA"/>
    <a:srgbClr val="580000"/>
    <a:srgbClr val="960000"/>
    <a:srgbClr val="922685"/>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74"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1665AFDB-D58F-4DD2-8EFD-36322E036EA3}" type="datetimeFigureOut">
              <a:rPr lang="en-IN" smtClean="0"/>
              <a:pPr/>
              <a:t>10/10/2014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B824F52-E962-4364-B13F-7D309AF3135D}" type="slidenum">
              <a:rPr lang="en-IN" smtClean="0"/>
              <a:pPr/>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1665AFDB-D58F-4DD2-8EFD-36322E036EA3}" type="datetimeFigureOut">
              <a:rPr lang="en-IN" smtClean="0"/>
              <a:pPr/>
              <a:t>10/10/2014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B824F52-E962-4364-B13F-7D309AF3135D}"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1665AFDB-D58F-4DD2-8EFD-36322E036EA3}" type="datetimeFigureOut">
              <a:rPr lang="en-IN" smtClean="0"/>
              <a:pPr/>
              <a:t>10/10/2014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B824F52-E962-4364-B13F-7D309AF3135D}"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1665AFDB-D58F-4DD2-8EFD-36322E036EA3}" type="datetimeFigureOut">
              <a:rPr lang="en-IN" smtClean="0"/>
              <a:pPr/>
              <a:t>10/10/2014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B824F52-E962-4364-B13F-7D309AF3135D}"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665AFDB-D58F-4DD2-8EFD-36322E036EA3}" type="datetimeFigureOut">
              <a:rPr lang="en-IN" smtClean="0"/>
              <a:pPr/>
              <a:t>10/10/2014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B824F52-E962-4364-B13F-7D309AF3135D}" type="slidenum">
              <a:rPr lang="en-IN" smtClean="0"/>
              <a:pPr/>
              <a:t>‹#›</a:t>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1665AFDB-D58F-4DD2-8EFD-36322E036EA3}" type="datetimeFigureOut">
              <a:rPr lang="en-IN" smtClean="0"/>
              <a:pPr/>
              <a:t>10/10/2014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B824F52-E962-4364-B13F-7D309AF3135D}"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1665AFDB-D58F-4DD2-8EFD-36322E036EA3}" type="datetimeFigureOut">
              <a:rPr lang="en-IN" smtClean="0"/>
              <a:pPr/>
              <a:t>10/10/2014</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6B824F52-E962-4364-B13F-7D309AF3135D}" type="slidenum">
              <a:rPr lang="en-IN" smtClean="0"/>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1665AFDB-D58F-4DD2-8EFD-36322E036EA3}" type="datetimeFigureOut">
              <a:rPr lang="en-IN" smtClean="0"/>
              <a:pPr/>
              <a:t>10/10/2014</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6B824F52-E962-4364-B13F-7D309AF3135D}"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65AFDB-D58F-4DD2-8EFD-36322E036EA3}" type="datetimeFigureOut">
              <a:rPr lang="en-IN" smtClean="0"/>
              <a:pPr/>
              <a:t>10/10/2014</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6B824F52-E962-4364-B13F-7D309AF3135D}"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65AFDB-D58F-4DD2-8EFD-36322E036EA3}" type="datetimeFigureOut">
              <a:rPr lang="en-IN" smtClean="0"/>
              <a:pPr/>
              <a:t>10/10/2014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B824F52-E962-4364-B13F-7D309AF3135D}" type="slidenum">
              <a:rPr lang="en-IN" smtClean="0"/>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65AFDB-D58F-4DD2-8EFD-36322E036EA3}" type="datetimeFigureOut">
              <a:rPr lang="en-IN" smtClean="0"/>
              <a:pPr/>
              <a:t>10/10/2014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B824F52-E962-4364-B13F-7D309AF3135D}" type="slidenum">
              <a:rPr lang="en-IN" smtClean="0"/>
              <a:pPr/>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65AFDB-D58F-4DD2-8EFD-36322E036EA3}" type="datetimeFigureOut">
              <a:rPr lang="en-IN" smtClean="0"/>
              <a:pPr/>
              <a:t>10/10/2014</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824F52-E962-4364-B13F-7D309AF3135D}"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video" Target="file:///C:\Users\user\Desktop\shridhar.wmv"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 Background copy.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04800" y="1484785"/>
            <a:ext cx="8534400" cy="576064"/>
          </a:xfrm>
        </p:spPr>
        <p:txBody>
          <a:bodyPr>
            <a:normAutofit/>
          </a:bodyPr>
          <a:lstStyle/>
          <a:p>
            <a:pPr eaLnBrk="1" hangingPunct="1"/>
            <a:r>
              <a:rPr lang="en-US" sz="2800" b="1" dirty="0" smtClean="0">
                <a:solidFill>
                  <a:srgbClr val="C00000"/>
                </a:solidFill>
                <a:latin typeface="Adobe Fangsong Std R" pitchFamily="18" charset="-128"/>
                <a:ea typeface="Adobe Fangsong Std R" pitchFamily="18" charset="-128"/>
              </a:rPr>
              <a:t>SPIRITUAL HEALING</a:t>
            </a:r>
          </a:p>
        </p:txBody>
      </p:sp>
      <p:sp>
        <p:nvSpPr>
          <p:cNvPr id="5" name="Content Placeholder 2"/>
          <p:cNvSpPr>
            <a:spLocks noGrp="1"/>
          </p:cNvSpPr>
          <p:nvPr>
            <p:ph sz="quarter" idx="1"/>
          </p:nvPr>
        </p:nvSpPr>
        <p:spPr>
          <a:xfrm>
            <a:off x="319881" y="2636912"/>
            <a:ext cx="8504238" cy="2943200"/>
          </a:xfrm>
        </p:spPr>
        <p:txBody>
          <a:bodyPr/>
          <a:lstStyle/>
          <a:p>
            <a:pPr eaLnBrk="1" hangingPunct="1">
              <a:buNone/>
            </a:pPr>
            <a:r>
              <a:rPr lang="en-US" sz="2800" dirty="0" smtClean="0">
                <a:solidFill>
                  <a:srgbClr val="C00000"/>
                </a:solidFill>
                <a:latin typeface="Adobe Fangsong Std R" pitchFamily="18" charset="-128"/>
                <a:ea typeface="Adobe Fangsong Std R" pitchFamily="18" charset="-128"/>
              </a:rPr>
              <a:t>It is a drugless therapy to cure all types of diseases.</a:t>
            </a:r>
          </a:p>
          <a:p>
            <a:pPr eaLnBrk="1" hangingPunct="1"/>
            <a:endParaRPr lang="en-US" sz="2800" dirty="0" smtClean="0">
              <a:solidFill>
                <a:srgbClr val="C00000"/>
              </a:solidFill>
              <a:latin typeface="Adobe Fangsong Std R" pitchFamily="18" charset="-128"/>
              <a:ea typeface="Adobe Fangsong Std R" pitchFamily="18" charset="-128"/>
            </a:endParaRPr>
          </a:p>
          <a:p>
            <a:pPr algn="ctr" eaLnBrk="1" hangingPunct="1">
              <a:buNone/>
            </a:pPr>
            <a:endParaRPr lang="en-US" sz="2800" dirty="0" smtClean="0">
              <a:solidFill>
                <a:srgbClr val="C00000"/>
              </a:solidFill>
              <a:latin typeface="Adobe Fangsong Std R" pitchFamily="18" charset="-128"/>
              <a:ea typeface="Adobe Fangsong Std R" pitchFamily="18" charset="-128"/>
              <a:cs typeface="Aharoni" pitchFamily="2" charset="-79"/>
            </a:endParaRPr>
          </a:p>
          <a:p>
            <a:pPr algn="ctr" eaLnBrk="1" hangingPunct="1">
              <a:buNone/>
            </a:pPr>
            <a:r>
              <a:rPr lang="en-US" sz="2800" dirty="0" smtClean="0">
                <a:solidFill>
                  <a:srgbClr val="C00000"/>
                </a:solidFill>
                <a:latin typeface="Adobe Fangsong Std R" pitchFamily="18" charset="-128"/>
                <a:ea typeface="Adobe Fangsong Std R" pitchFamily="18" charset="-128"/>
                <a:cs typeface="Aharoni" pitchFamily="2" charset="-79"/>
              </a:rPr>
              <a:t>Jain method of healing by </a:t>
            </a:r>
          </a:p>
          <a:p>
            <a:pPr algn="ctr" eaLnBrk="1" hangingPunct="1">
              <a:buNone/>
            </a:pPr>
            <a:r>
              <a:rPr lang="en-US" sz="2800" b="1" dirty="0" smtClean="0">
                <a:solidFill>
                  <a:srgbClr val="C00000"/>
                </a:solidFill>
                <a:latin typeface="Adobe Fangsong Std R" pitchFamily="18" charset="-128"/>
                <a:ea typeface="Adobe Fangsong Std R" pitchFamily="18" charset="-128"/>
                <a:cs typeface="Aharoni" pitchFamily="2" charset="-79"/>
              </a:rPr>
              <a:t>“</a:t>
            </a:r>
            <a:r>
              <a:rPr lang="en-US" altLang="ja-JP" sz="2800" b="1" dirty="0" err="1" smtClean="0">
                <a:solidFill>
                  <a:srgbClr val="C00000"/>
                </a:solidFill>
                <a:latin typeface="Adobe Fangsong Std R" pitchFamily="18" charset="-128"/>
                <a:ea typeface="Adobe Fangsong Std R" pitchFamily="18" charset="-128"/>
                <a:cs typeface="Aharoni" pitchFamily="2" charset="-79"/>
              </a:rPr>
              <a:t>Bhaktamar</a:t>
            </a:r>
            <a:r>
              <a:rPr lang="en-US" altLang="ja-JP" sz="2800" b="1" dirty="0" smtClean="0">
                <a:solidFill>
                  <a:srgbClr val="C00000"/>
                </a:solidFill>
                <a:latin typeface="Adobe Fangsong Std R" pitchFamily="18" charset="-128"/>
                <a:ea typeface="Adobe Fangsong Std R" pitchFamily="18" charset="-128"/>
                <a:cs typeface="Aharoni" pitchFamily="2" charset="-79"/>
              </a:rPr>
              <a:t> </a:t>
            </a:r>
            <a:r>
              <a:rPr lang="en-US" altLang="ja-JP" sz="2800" b="1" dirty="0" err="1" smtClean="0">
                <a:solidFill>
                  <a:srgbClr val="C00000"/>
                </a:solidFill>
                <a:latin typeface="Adobe Fangsong Std R" pitchFamily="18" charset="-128"/>
                <a:ea typeface="Adobe Fangsong Std R" pitchFamily="18" charset="-128"/>
                <a:cs typeface="Aharoni" pitchFamily="2" charset="-79"/>
              </a:rPr>
              <a:t>Strotra</a:t>
            </a:r>
            <a:r>
              <a:rPr lang="ja-JP" altLang="en-US" sz="2800" b="1" smtClean="0">
                <a:solidFill>
                  <a:srgbClr val="C00000"/>
                </a:solidFill>
                <a:latin typeface="Adobe Fangsong Std R" pitchFamily="18" charset="-128"/>
                <a:ea typeface="Adobe Fangsong Std R" pitchFamily="18" charset="-128"/>
                <a:cs typeface="Aharoni" pitchFamily="2" charset="-79"/>
              </a:rPr>
              <a:t>”</a:t>
            </a:r>
            <a:r>
              <a:rPr lang="en-US" altLang="ja-JP" sz="2800" b="1" dirty="0" smtClean="0">
                <a:solidFill>
                  <a:srgbClr val="C00000"/>
                </a:solidFill>
                <a:latin typeface="Adobe Fangsong Std R" pitchFamily="18" charset="-128"/>
                <a:ea typeface="Adobe Fangsong Std R" pitchFamily="18" charset="-128"/>
                <a:cs typeface="Aharoni" pitchFamily="2" charset="-79"/>
              </a:rPr>
              <a:t> </a:t>
            </a:r>
            <a:endParaRPr lang="en-US" sz="2800" b="1" dirty="0" smtClean="0">
              <a:solidFill>
                <a:srgbClr val="C00000"/>
              </a:solidFill>
              <a:latin typeface="Adobe Fangsong Std R" pitchFamily="18" charset="-128"/>
              <a:ea typeface="Adobe Fangsong Std R" pitchFamily="18" charset="-128"/>
              <a:cs typeface="Aharoni" pitchFamily="2" charset="-79"/>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04800" y="1412776"/>
            <a:ext cx="8534400" cy="648072"/>
          </a:xfrm>
        </p:spPr>
        <p:txBody>
          <a:bodyPr>
            <a:normAutofit/>
          </a:bodyPr>
          <a:lstStyle/>
          <a:p>
            <a:pPr eaLnBrk="1" hangingPunct="1"/>
            <a:r>
              <a:rPr lang="en-US" sz="2800" b="1" dirty="0" smtClean="0">
                <a:solidFill>
                  <a:srgbClr val="C00000"/>
                </a:solidFill>
                <a:latin typeface="Adobe Fangsong Std R" pitchFamily="18" charset="-128"/>
                <a:ea typeface="Adobe Fangsong Std R" pitchFamily="18" charset="-128"/>
              </a:rPr>
              <a:t>BHAKTAMAR STOTRA</a:t>
            </a:r>
            <a:endParaRPr lang="en-US" sz="2800" dirty="0" smtClean="0">
              <a:solidFill>
                <a:srgbClr val="C00000"/>
              </a:solidFill>
              <a:latin typeface="Adobe Fangsong Std R" pitchFamily="18" charset="-128"/>
              <a:ea typeface="Adobe Fangsong Std R" pitchFamily="18" charset="-128"/>
            </a:endParaRPr>
          </a:p>
        </p:txBody>
      </p:sp>
      <p:sp>
        <p:nvSpPr>
          <p:cNvPr id="5" name="Content Placeholder 2"/>
          <p:cNvSpPr>
            <a:spLocks noGrp="1"/>
          </p:cNvSpPr>
          <p:nvPr>
            <p:ph sz="quarter" idx="1"/>
          </p:nvPr>
        </p:nvSpPr>
        <p:spPr>
          <a:xfrm>
            <a:off x="467544" y="2332038"/>
            <a:ext cx="8229600" cy="3761258"/>
          </a:xfrm>
        </p:spPr>
        <p:txBody>
          <a:bodyPr>
            <a:normAutofit/>
          </a:bodyPr>
          <a:lstStyle/>
          <a:p>
            <a:pPr eaLnBrk="1" hangingPunct="1">
              <a:spcAft>
                <a:spcPts val="900"/>
              </a:spcAft>
            </a:pPr>
            <a:r>
              <a:rPr lang="en-US" sz="2400" dirty="0" err="1" smtClean="0">
                <a:solidFill>
                  <a:srgbClr val="C00000"/>
                </a:solidFill>
                <a:latin typeface="Adobe Fangsong Std R" pitchFamily="18" charset="-128"/>
                <a:ea typeface="Adobe Fangsong Std R" pitchFamily="18" charset="-128"/>
              </a:rPr>
              <a:t>Bhaktamar</a:t>
            </a:r>
            <a:r>
              <a:rPr lang="en-US" sz="2400" dirty="0" smtClean="0">
                <a:solidFill>
                  <a:srgbClr val="C00000"/>
                </a:solidFill>
                <a:latin typeface="Adobe Fangsong Std R" pitchFamily="18" charset="-128"/>
                <a:ea typeface="Adobe Fangsong Std R" pitchFamily="18" charset="-128"/>
              </a:rPr>
              <a:t> </a:t>
            </a:r>
            <a:r>
              <a:rPr lang="en-US" sz="2400" dirty="0" err="1" smtClean="0">
                <a:solidFill>
                  <a:srgbClr val="C00000"/>
                </a:solidFill>
                <a:latin typeface="Adobe Fangsong Std R" pitchFamily="18" charset="-128"/>
                <a:ea typeface="Adobe Fangsong Std R" pitchFamily="18" charset="-128"/>
              </a:rPr>
              <a:t>Stotra</a:t>
            </a:r>
            <a:r>
              <a:rPr lang="en-US" sz="2400" dirty="0" smtClean="0">
                <a:solidFill>
                  <a:srgbClr val="C00000"/>
                </a:solidFill>
                <a:latin typeface="Adobe Fangsong Std R" pitchFamily="18" charset="-128"/>
                <a:ea typeface="Adobe Fangsong Std R" pitchFamily="18" charset="-128"/>
              </a:rPr>
              <a:t> is composed by </a:t>
            </a:r>
            <a:r>
              <a:rPr lang="en-US" sz="2400" dirty="0" err="1" smtClean="0">
                <a:solidFill>
                  <a:srgbClr val="C00000"/>
                </a:solidFill>
                <a:latin typeface="Adobe Fangsong Std R" pitchFamily="18" charset="-128"/>
                <a:ea typeface="Adobe Fangsong Std R" pitchFamily="18" charset="-128"/>
              </a:rPr>
              <a:t>Acharaya</a:t>
            </a:r>
            <a:r>
              <a:rPr lang="en-US" sz="2400" dirty="0" smtClean="0">
                <a:solidFill>
                  <a:srgbClr val="C00000"/>
                </a:solidFill>
                <a:latin typeface="Adobe Fangsong Std R" pitchFamily="18" charset="-128"/>
                <a:ea typeface="Adobe Fangsong Std R" pitchFamily="18" charset="-128"/>
              </a:rPr>
              <a:t> </a:t>
            </a:r>
            <a:r>
              <a:rPr lang="en-US" sz="2400" dirty="0" err="1" smtClean="0">
                <a:solidFill>
                  <a:srgbClr val="C00000"/>
                </a:solidFill>
                <a:latin typeface="Adobe Fangsong Std R" pitchFamily="18" charset="-128"/>
                <a:ea typeface="Adobe Fangsong Std R" pitchFamily="18" charset="-128"/>
              </a:rPr>
              <a:t>Maantungaji</a:t>
            </a:r>
            <a:r>
              <a:rPr lang="en-US" sz="2400" dirty="0" smtClean="0">
                <a:solidFill>
                  <a:srgbClr val="C00000"/>
                </a:solidFill>
                <a:latin typeface="Adobe Fangsong Std R" pitchFamily="18" charset="-128"/>
                <a:ea typeface="Adobe Fangsong Std R" pitchFamily="18" charset="-128"/>
              </a:rPr>
              <a:t> has a very high place of pride in Jain holy literature.</a:t>
            </a:r>
          </a:p>
          <a:p>
            <a:pPr eaLnBrk="1" hangingPunct="1">
              <a:spcAft>
                <a:spcPts val="900"/>
              </a:spcAft>
            </a:pPr>
            <a:endParaRPr lang="en-US" sz="2400" dirty="0" smtClean="0">
              <a:solidFill>
                <a:srgbClr val="C00000"/>
              </a:solidFill>
              <a:latin typeface="Adobe Fangsong Std R" pitchFamily="18" charset="-128"/>
              <a:ea typeface="Adobe Fangsong Std R" pitchFamily="18" charset="-128"/>
            </a:endParaRPr>
          </a:p>
          <a:p>
            <a:pPr eaLnBrk="1" hangingPunct="1">
              <a:spcAft>
                <a:spcPts val="900"/>
              </a:spcAft>
            </a:pPr>
            <a:r>
              <a:rPr lang="en-US" sz="2400" dirty="0" smtClean="0">
                <a:solidFill>
                  <a:srgbClr val="C00000"/>
                </a:solidFill>
                <a:latin typeface="Adobe Fangsong Std R" pitchFamily="18" charset="-128"/>
                <a:ea typeface="Adobe Fangsong Std R" pitchFamily="18" charset="-128"/>
              </a:rPr>
              <a:t>Devotee </a:t>
            </a:r>
            <a:r>
              <a:rPr lang="en-US" sz="2400" dirty="0" err="1" smtClean="0">
                <a:solidFill>
                  <a:srgbClr val="C00000"/>
                </a:solidFill>
                <a:latin typeface="Adobe Fangsong Std R" pitchFamily="18" charset="-128"/>
                <a:ea typeface="Adobe Fangsong Std R" pitchFamily="18" charset="-128"/>
              </a:rPr>
              <a:t>Maantungacharaya</a:t>
            </a:r>
            <a:r>
              <a:rPr lang="en-US" sz="2400" dirty="0" smtClean="0">
                <a:solidFill>
                  <a:srgbClr val="C00000"/>
                </a:solidFill>
                <a:latin typeface="Adobe Fangsong Std R" pitchFamily="18" charset="-128"/>
                <a:ea typeface="Adobe Fangsong Std R" pitchFamily="18" charset="-128"/>
              </a:rPr>
              <a:t> while </a:t>
            </a:r>
            <a:r>
              <a:rPr lang="en-US" sz="2400" dirty="0" smtClean="0">
                <a:solidFill>
                  <a:srgbClr val="C00000"/>
                </a:solidFill>
                <a:latin typeface="Adobe Fangsong Std R" pitchFamily="18" charset="-128"/>
                <a:ea typeface="Adobe Fangsong Std R" pitchFamily="18" charset="-128"/>
              </a:rPr>
              <a:t>reciting </a:t>
            </a:r>
            <a:r>
              <a:rPr lang="en-US" sz="2400" dirty="0" smtClean="0">
                <a:solidFill>
                  <a:srgbClr val="C00000"/>
                </a:solidFill>
                <a:latin typeface="Adobe Fangsong Std R" pitchFamily="18" charset="-128"/>
                <a:ea typeface="Adobe Fangsong Std R" pitchFamily="18" charset="-128"/>
              </a:rPr>
              <a:t>the attributes of the vulnerable </a:t>
            </a:r>
            <a:r>
              <a:rPr lang="en-US" sz="2400" dirty="0" smtClean="0">
                <a:solidFill>
                  <a:srgbClr val="C00000"/>
                </a:solidFill>
                <a:latin typeface="Adobe Fangsong Std R" pitchFamily="18" charset="-128"/>
                <a:ea typeface="Adobe Fangsong Std R" pitchFamily="18" charset="-128"/>
              </a:rPr>
              <a:t>detached </a:t>
            </a:r>
            <a:r>
              <a:rPr lang="en-US" sz="2400" dirty="0" smtClean="0">
                <a:solidFill>
                  <a:srgbClr val="C00000"/>
                </a:solidFill>
                <a:latin typeface="Adobe Fangsong Std R" pitchFamily="18" charset="-128"/>
                <a:ea typeface="Adobe Fangsong Std R" pitchFamily="18" charset="-128"/>
              </a:rPr>
              <a:t>Lord </a:t>
            </a:r>
            <a:r>
              <a:rPr lang="en-US" sz="2400" dirty="0" err="1" smtClean="0">
                <a:solidFill>
                  <a:srgbClr val="C00000"/>
                </a:solidFill>
                <a:latin typeface="Adobe Fangsong Std R" pitchFamily="18" charset="-128"/>
                <a:ea typeface="Adobe Fangsong Std R" pitchFamily="18" charset="-128"/>
              </a:rPr>
              <a:t>Adinath</a:t>
            </a:r>
            <a:r>
              <a:rPr lang="en-US" sz="2400" dirty="0" smtClean="0">
                <a:solidFill>
                  <a:srgbClr val="C00000"/>
                </a:solidFill>
                <a:latin typeface="Adobe Fangsong Std R" pitchFamily="18" charset="-128"/>
                <a:ea typeface="Adobe Fangsong Std R" pitchFamily="18" charset="-128"/>
              </a:rPr>
              <a:t> in this devotional poetic </a:t>
            </a:r>
            <a:r>
              <a:rPr lang="en-US" sz="2400" dirty="0" err="1" smtClean="0">
                <a:solidFill>
                  <a:srgbClr val="C00000"/>
                </a:solidFill>
                <a:latin typeface="Adobe Fangsong Std R" pitchFamily="18" charset="-128"/>
                <a:ea typeface="Adobe Fangsong Std R" pitchFamily="18" charset="-128"/>
              </a:rPr>
              <a:t>Stotra</a:t>
            </a:r>
            <a:r>
              <a:rPr lang="en-US" sz="2400" dirty="0" smtClean="0">
                <a:solidFill>
                  <a:srgbClr val="C00000"/>
                </a:solidFill>
                <a:latin typeface="Adobe Fangsong Std R" pitchFamily="18" charset="-128"/>
                <a:ea typeface="Adobe Fangsong Std R" pitchFamily="18" charset="-128"/>
              </a:rPr>
              <a:t> expressed the desire to become like him.</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2628801" y="1684950"/>
            <a:ext cx="3886398" cy="4264330"/>
          </a:xfrm>
          <a:prstGeom prst="rect">
            <a:avLst/>
          </a:prstGeom>
          <a:noFill/>
          <a:ln w="9525">
            <a:noFill/>
            <a:miter lim="800000"/>
            <a:headEnd/>
            <a:tailEnd/>
          </a:ln>
        </p:spPr>
      </p:pic>
      <p:sp>
        <p:nvSpPr>
          <p:cNvPr id="5" name="Rectangle 4"/>
          <p:cNvSpPr/>
          <p:nvPr/>
        </p:nvSpPr>
        <p:spPr>
          <a:xfrm>
            <a:off x="1979713" y="6046490"/>
            <a:ext cx="5184576" cy="550862"/>
          </a:xfrm>
          <a:prstGeom prst="rect">
            <a:avLst/>
          </a:prstGeom>
          <a:solidFill>
            <a:srgbClr val="96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err="1">
                <a:latin typeface="Adobe Fangsong Std R" pitchFamily="18" charset="-128"/>
                <a:ea typeface="Adobe Fangsong Std R" pitchFamily="18" charset="-128"/>
              </a:rPr>
              <a:t>Acharya</a:t>
            </a:r>
            <a:r>
              <a:rPr lang="en-US" sz="2400" b="1" dirty="0">
                <a:latin typeface="Adobe Fangsong Std R" pitchFamily="18" charset="-128"/>
                <a:ea typeface="Adobe Fangsong Std R" pitchFamily="18" charset="-128"/>
              </a:rPr>
              <a:t> </a:t>
            </a:r>
            <a:r>
              <a:rPr lang="en-US" sz="2400" b="1" dirty="0" err="1" smtClean="0">
                <a:latin typeface="Adobe Fangsong Std R" pitchFamily="18" charset="-128"/>
                <a:ea typeface="Adobe Fangsong Std R" pitchFamily="18" charset="-128"/>
              </a:rPr>
              <a:t>Maantungaji</a:t>
            </a:r>
            <a:r>
              <a:rPr lang="en-US" sz="2400" b="1" dirty="0" smtClean="0">
                <a:latin typeface="Adobe Fangsong Std R" pitchFamily="18" charset="-128"/>
                <a:ea typeface="Adobe Fangsong Std R" pitchFamily="18" charset="-128"/>
              </a:rPr>
              <a:t> </a:t>
            </a:r>
            <a:r>
              <a:rPr lang="en-US" sz="2400" b="1" dirty="0" err="1" smtClean="0">
                <a:latin typeface="Adobe Fangsong Std R" pitchFamily="18" charset="-128"/>
                <a:ea typeface="Adobe Fangsong Std R" pitchFamily="18" charset="-128"/>
              </a:rPr>
              <a:t>Maharaj</a:t>
            </a:r>
            <a:endParaRPr lang="en-US" sz="2400" b="1" dirty="0">
              <a:latin typeface="Adobe Fangsong Std R" pitchFamily="18" charset="-128"/>
              <a:ea typeface="Adobe Fangsong Std R" pitchFamily="18" charset="-128"/>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sz="quarter" idx="1"/>
          </p:nvPr>
        </p:nvSpPr>
        <p:spPr>
          <a:xfrm>
            <a:off x="251520" y="2204864"/>
            <a:ext cx="8504238" cy="4311352"/>
          </a:xfrm>
        </p:spPr>
        <p:txBody>
          <a:bodyPr spcCol="1404000">
            <a:noAutofit/>
          </a:bodyPr>
          <a:lstStyle/>
          <a:p>
            <a:pPr eaLnBrk="1" hangingPunct="1">
              <a:lnSpc>
                <a:spcPct val="120000"/>
              </a:lnSpc>
            </a:pPr>
            <a:r>
              <a:rPr lang="en-US" sz="2000" dirty="0" smtClean="0">
                <a:solidFill>
                  <a:srgbClr val="C00000"/>
                </a:solidFill>
                <a:latin typeface="Adobe Fangsong Std R" pitchFamily="18" charset="-128"/>
                <a:ea typeface="Adobe Fangsong Std R" pitchFamily="18" charset="-128"/>
              </a:rPr>
              <a:t>Prof. Herman Jacobi (Dr. Phil.) from Germany had quoted in 1875, </a:t>
            </a:r>
            <a:r>
              <a:rPr lang="ja-JP" altLang="en-US" sz="2000" smtClean="0">
                <a:solidFill>
                  <a:srgbClr val="C00000"/>
                </a:solidFill>
                <a:latin typeface="Adobe Fangsong Std R" pitchFamily="18" charset="-128"/>
                <a:ea typeface="Adobe Fangsong Std R" pitchFamily="18" charset="-128"/>
              </a:rPr>
              <a:t>“</a:t>
            </a:r>
            <a:r>
              <a:rPr lang="en-US" altLang="ja-JP" sz="2000" dirty="0" smtClean="0">
                <a:solidFill>
                  <a:srgbClr val="C00000"/>
                </a:solidFill>
                <a:latin typeface="Adobe Fangsong Std R" pitchFamily="18" charset="-128"/>
                <a:ea typeface="Adobe Fangsong Std R" pitchFamily="18" charset="-128"/>
              </a:rPr>
              <a:t> Among the almost numberless productions of the ecclesiastical muse </a:t>
            </a:r>
            <a:r>
              <a:rPr lang="en-US" altLang="ja-JP" sz="2000" dirty="0" err="1" smtClean="0">
                <a:solidFill>
                  <a:srgbClr val="C00000"/>
                </a:solidFill>
                <a:latin typeface="Adobe Fangsong Std R" pitchFamily="18" charset="-128"/>
                <a:ea typeface="Adobe Fangsong Std R" pitchFamily="18" charset="-128"/>
              </a:rPr>
              <a:t>Maantunga</a:t>
            </a:r>
            <a:r>
              <a:rPr lang="ja-JP" altLang="en-US" sz="2000" smtClean="0">
                <a:solidFill>
                  <a:srgbClr val="C00000"/>
                </a:solidFill>
                <a:latin typeface="Adobe Fangsong Std R" pitchFamily="18" charset="-128"/>
                <a:ea typeface="Adobe Fangsong Std R" pitchFamily="18" charset="-128"/>
              </a:rPr>
              <a:t>’</a:t>
            </a:r>
            <a:r>
              <a:rPr lang="en-US" altLang="ja-JP" sz="2000" dirty="0" smtClean="0">
                <a:solidFill>
                  <a:srgbClr val="C00000"/>
                </a:solidFill>
                <a:latin typeface="Adobe Fangsong Std R" pitchFamily="18" charset="-128"/>
                <a:ea typeface="Adobe Fangsong Std R" pitchFamily="18" charset="-128"/>
              </a:rPr>
              <a:t>s </a:t>
            </a:r>
            <a:r>
              <a:rPr lang="en-US" altLang="ja-JP" sz="2000" dirty="0" err="1" smtClean="0">
                <a:solidFill>
                  <a:srgbClr val="C00000"/>
                </a:solidFill>
                <a:latin typeface="Adobe Fangsong Std R" pitchFamily="18" charset="-128"/>
                <a:ea typeface="Adobe Fangsong Std R" pitchFamily="18" charset="-128"/>
              </a:rPr>
              <a:t>Bhaktamar</a:t>
            </a:r>
            <a:r>
              <a:rPr lang="en-US" altLang="ja-JP" sz="2000" dirty="0" smtClean="0">
                <a:solidFill>
                  <a:srgbClr val="C00000"/>
                </a:solidFill>
                <a:latin typeface="Adobe Fangsong Std R" pitchFamily="18" charset="-128"/>
                <a:ea typeface="Adobe Fangsong Std R" pitchFamily="18" charset="-128"/>
              </a:rPr>
              <a:t> </a:t>
            </a:r>
            <a:r>
              <a:rPr lang="en-US" altLang="ja-JP" sz="2000" dirty="0" err="1" smtClean="0">
                <a:solidFill>
                  <a:srgbClr val="C00000"/>
                </a:solidFill>
                <a:latin typeface="Adobe Fangsong Std R" pitchFamily="18" charset="-128"/>
                <a:ea typeface="Adobe Fangsong Std R" pitchFamily="18" charset="-128"/>
              </a:rPr>
              <a:t>Stotra</a:t>
            </a:r>
            <a:r>
              <a:rPr lang="en-US" altLang="ja-JP" sz="2000" dirty="0" smtClean="0">
                <a:solidFill>
                  <a:srgbClr val="C00000"/>
                </a:solidFill>
                <a:latin typeface="Adobe Fangsong Std R" pitchFamily="18" charset="-128"/>
                <a:ea typeface="Adobe Fangsong Std R" pitchFamily="18" charset="-128"/>
              </a:rPr>
              <a:t> has held during many centuries, the foremost rank by the unanimous consensus of the </a:t>
            </a:r>
            <a:r>
              <a:rPr lang="en-US" altLang="ja-JP" sz="2000" dirty="0" err="1" smtClean="0">
                <a:solidFill>
                  <a:srgbClr val="C00000"/>
                </a:solidFill>
                <a:latin typeface="Adobe Fangsong Std R" pitchFamily="18" charset="-128"/>
                <a:ea typeface="Adobe Fangsong Std R" pitchFamily="18" charset="-128"/>
              </a:rPr>
              <a:t>Jainas</a:t>
            </a:r>
            <a:r>
              <a:rPr lang="en-US" altLang="ja-JP" sz="2000" dirty="0" smtClean="0">
                <a:solidFill>
                  <a:srgbClr val="C00000"/>
                </a:solidFill>
                <a:latin typeface="Adobe Fangsong Std R" pitchFamily="18" charset="-128"/>
                <a:ea typeface="Adobe Fangsong Std R" pitchFamily="18" charset="-128"/>
              </a:rPr>
              <a:t>. And, it fully deserves its great popularity by its religious pathos and the beauty of diction… </a:t>
            </a:r>
            <a:r>
              <a:rPr lang="en-US" altLang="ja-JP" sz="2000" dirty="0" err="1" smtClean="0">
                <a:solidFill>
                  <a:srgbClr val="C00000"/>
                </a:solidFill>
                <a:latin typeface="Adobe Fangsong Std R" pitchFamily="18" charset="-128"/>
                <a:ea typeface="Adobe Fangsong Std R" pitchFamily="18" charset="-128"/>
              </a:rPr>
              <a:t>Acharya</a:t>
            </a:r>
            <a:r>
              <a:rPr lang="en-US" altLang="ja-JP" sz="2000" dirty="0" smtClean="0">
                <a:solidFill>
                  <a:srgbClr val="C00000"/>
                </a:solidFill>
                <a:latin typeface="Adobe Fangsong Std R" pitchFamily="18" charset="-128"/>
                <a:ea typeface="Adobe Fangsong Std R" pitchFamily="18" charset="-128"/>
              </a:rPr>
              <a:t> </a:t>
            </a:r>
            <a:r>
              <a:rPr lang="en-US" altLang="ja-JP" sz="2000" dirty="0" err="1" smtClean="0">
                <a:solidFill>
                  <a:srgbClr val="C00000"/>
                </a:solidFill>
                <a:latin typeface="Adobe Fangsong Std R" pitchFamily="18" charset="-128"/>
                <a:ea typeface="Adobe Fangsong Std R" pitchFamily="18" charset="-128"/>
              </a:rPr>
              <a:t>Maantunga</a:t>
            </a:r>
            <a:r>
              <a:rPr lang="en-US" altLang="ja-JP" sz="2000" dirty="0" smtClean="0">
                <a:solidFill>
                  <a:srgbClr val="C00000"/>
                </a:solidFill>
                <a:latin typeface="Adobe Fangsong Std R" pitchFamily="18" charset="-128"/>
                <a:ea typeface="Adobe Fangsong Std R" pitchFamily="18" charset="-128"/>
              </a:rPr>
              <a:t> writes in the flowery style of classical Sanskrit poetry. Besides being a work of devotion, the </a:t>
            </a:r>
            <a:r>
              <a:rPr lang="en-US" altLang="ja-JP" sz="2000" b="1" dirty="0" err="1" smtClean="0">
                <a:solidFill>
                  <a:srgbClr val="C00000"/>
                </a:solidFill>
                <a:latin typeface="Adobe Fangsong Std R" pitchFamily="18" charset="-128"/>
                <a:ea typeface="Adobe Fangsong Std R" pitchFamily="18" charset="-128"/>
              </a:rPr>
              <a:t>Bhatamar</a:t>
            </a:r>
            <a:r>
              <a:rPr lang="en-US" altLang="ja-JP" sz="2000" b="1" dirty="0" smtClean="0">
                <a:solidFill>
                  <a:srgbClr val="C00000"/>
                </a:solidFill>
                <a:latin typeface="Adobe Fangsong Std R" pitchFamily="18" charset="-128"/>
                <a:ea typeface="Adobe Fangsong Std R" pitchFamily="18" charset="-128"/>
              </a:rPr>
              <a:t> </a:t>
            </a:r>
            <a:r>
              <a:rPr lang="en-US" altLang="ja-JP" sz="2000" b="1" dirty="0" err="1" smtClean="0">
                <a:solidFill>
                  <a:srgbClr val="C00000"/>
                </a:solidFill>
                <a:latin typeface="Adobe Fangsong Std R" pitchFamily="18" charset="-128"/>
                <a:ea typeface="Adobe Fangsong Std R" pitchFamily="18" charset="-128"/>
              </a:rPr>
              <a:t>Stotra</a:t>
            </a:r>
            <a:r>
              <a:rPr lang="en-US" altLang="ja-JP" sz="2000" b="1" dirty="0" smtClean="0">
                <a:solidFill>
                  <a:srgbClr val="C00000"/>
                </a:solidFill>
                <a:latin typeface="Adobe Fangsong Std R" pitchFamily="18" charset="-128"/>
                <a:ea typeface="Adobe Fangsong Std R" pitchFamily="18" charset="-128"/>
              </a:rPr>
              <a:t> has also the character of a prayer for the help in the dangers and trials under which men suffer. It is the perhaps this particular trait which greatly endeared the </a:t>
            </a:r>
            <a:r>
              <a:rPr lang="en-US" altLang="ja-JP" sz="2000" b="1" dirty="0" err="1" smtClean="0">
                <a:solidFill>
                  <a:srgbClr val="C00000"/>
                </a:solidFill>
                <a:latin typeface="Adobe Fangsong Std R" pitchFamily="18" charset="-128"/>
                <a:ea typeface="Adobe Fangsong Std R" pitchFamily="18" charset="-128"/>
              </a:rPr>
              <a:t>Bhaktamar</a:t>
            </a:r>
            <a:r>
              <a:rPr lang="en-US" altLang="ja-JP" sz="2000" b="1" dirty="0" smtClean="0">
                <a:solidFill>
                  <a:srgbClr val="C00000"/>
                </a:solidFill>
                <a:latin typeface="Adobe Fangsong Std R" pitchFamily="18" charset="-128"/>
                <a:ea typeface="Adobe Fangsong Std R" pitchFamily="18" charset="-128"/>
              </a:rPr>
              <a:t> </a:t>
            </a:r>
            <a:r>
              <a:rPr lang="en-US" altLang="ja-JP" sz="2000" b="1" dirty="0" err="1" smtClean="0">
                <a:solidFill>
                  <a:srgbClr val="C00000"/>
                </a:solidFill>
                <a:latin typeface="Adobe Fangsong Std R" pitchFamily="18" charset="-128"/>
                <a:ea typeface="Adobe Fangsong Std R" pitchFamily="18" charset="-128"/>
              </a:rPr>
              <a:t>Stotra</a:t>
            </a:r>
            <a:r>
              <a:rPr lang="en-US" altLang="ja-JP" sz="2000" b="1" dirty="0" smtClean="0">
                <a:solidFill>
                  <a:srgbClr val="C00000"/>
                </a:solidFill>
                <a:latin typeface="Adobe Fangsong Std R" pitchFamily="18" charset="-128"/>
                <a:ea typeface="Adobe Fangsong Std R" pitchFamily="18" charset="-128"/>
              </a:rPr>
              <a:t> to the heart of faithful</a:t>
            </a:r>
            <a:r>
              <a:rPr lang="ja-JP" altLang="en-US" sz="2000" b="1" smtClean="0">
                <a:solidFill>
                  <a:srgbClr val="C00000"/>
                </a:solidFill>
                <a:latin typeface="Adobe Fangsong Std R" pitchFamily="18" charset="-128"/>
                <a:ea typeface="Adobe Fangsong Std R" pitchFamily="18" charset="-128"/>
              </a:rPr>
              <a:t>”</a:t>
            </a:r>
            <a:r>
              <a:rPr lang="en-US" altLang="ja-JP" sz="2000" dirty="0" smtClean="0">
                <a:solidFill>
                  <a:srgbClr val="C00000"/>
                </a:solidFill>
                <a:latin typeface="Adobe Fangsong Std R" pitchFamily="18" charset="-128"/>
                <a:ea typeface="Adobe Fangsong Std R" pitchFamily="18" charset="-128"/>
              </a:rPr>
              <a:t>.</a:t>
            </a:r>
            <a:endParaRPr lang="en-US" sz="2000" dirty="0" smtClean="0">
              <a:solidFill>
                <a:srgbClr val="C00000"/>
              </a:solidFill>
              <a:latin typeface="Adobe Fangsong Std R" pitchFamily="18" charset="-128"/>
              <a:ea typeface="Adobe Fangsong Std R" pitchFamily="18" charset="-128"/>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01625" y="1374031"/>
            <a:ext cx="8534400" cy="758825"/>
          </a:xfrm>
        </p:spPr>
        <p:txBody>
          <a:bodyPr>
            <a:normAutofit/>
          </a:bodyPr>
          <a:lstStyle/>
          <a:p>
            <a:pPr eaLnBrk="1" hangingPunct="1"/>
            <a:r>
              <a:rPr lang="en-US" sz="2800" b="1" dirty="0" smtClean="0">
                <a:solidFill>
                  <a:srgbClr val="C00000"/>
                </a:solidFill>
                <a:latin typeface="Adobe Fangsong Std R" pitchFamily="18" charset="-128"/>
                <a:ea typeface="Adobe Fangsong Std R" pitchFamily="18" charset="-128"/>
              </a:rPr>
              <a:t>GOAL OF THE THERAPY  </a:t>
            </a:r>
          </a:p>
        </p:txBody>
      </p:sp>
      <p:sp>
        <p:nvSpPr>
          <p:cNvPr id="5" name="Content Placeholder 2"/>
          <p:cNvSpPr>
            <a:spLocks noGrp="1"/>
          </p:cNvSpPr>
          <p:nvPr>
            <p:ph sz="quarter" idx="1"/>
          </p:nvPr>
        </p:nvSpPr>
        <p:spPr>
          <a:xfrm>
            <a:off x="301625" y="2241376"/>
            <a:ext cx="8504238" cy="4211960"/>
          </a:xfrm>
        </p:spPr>
        <p:txBody>
          <a:bodyPr>
            <a:normAutofit/>
          </a:bodyPr>
          <a:lstStyle/>
          <a:p>
            <a:pPr eaLnBrk="1" hangingPunct="1"/>
            <a:r>
              <a:rPr lang="en-US" sz="2400" dirty="0" smtClean="0">
                <a:solidFill>
                  <a:srgbClr val="C00000"/>
                </a:solidFill>
                <a:latin typeface="Adobe Fangsong Std R" pitchFamily="18" charset="-128"/>
                <a:ea typeface="Adobe Fangsong Std R" pitchFamily="18" charset="-128"/>
              </a:rPr>
              <a:t>Improve quality of life</a:t>
            </a:r>
          </a:p>
          <a:p>
            <a:pPr eaLnBrk="1" hangingPunct="1"/>
            <a:endParaRPr lang="en-US" sz="2400" dirty="0" smtClean="0">
              <a:solidFill>
                <a:srgbClr val="C00000"/>
              </a:solidFill>
              <a:latin typeface="Adobe Fangsong Std R" pitchFamily="18" charset="-128"/>
              <a:ea typeface="Adobe Fangsong Std R" pitchFamily="18" charset="-128"/>
            </a:endParaRPr>
          </a:p>
          <a:p>
            <a:pPr eaLnBrk="1" hangingPunct="1"/>
            <a:r>
              <a:rPr lang="en-US" sz="2400" dirty="0" smtClean="0">
                <a:solidFill>
                  <a:srgbClr val="C00000"/>
                </a:solidFill>
                <a:latin typeface="Adobe Fangsong Std R" pitchFamily="18" charset="-128"/>
                <a:ea typeface="Adobe Fangsong Std R" pitchFamily="18" charset="-128"/>
              </a:rPr>
              <a:t>To relieve pain &amp; other symptoms</a:t>
            </a:r>
          </a:p>
          <a:p>
            <a:pPr eaLnBrk="1" hangingPunct="1"/>
            <a:endParaRPr lang="en-US" sz="2400" dirty="0" smtClean="0">
              <a:solidFill>
                <a:srgbClr val="C00000"/>
              </a:solidFill>
              <a:latin typeface="Adobe Fangsong Std R" pitchFamily="18" charset="-128"/>
              <a:ea typeface="Adobe Fangsong Std R" pitchFamily="18" charset="-128"/>
            </a:endParaRPr>
          </a:p>
          <a:p>
            <a:pPr eaLnBrk="1" hangingPunct="1"/>
            <a:r>
              <a:rPr lang="en-US" sz="2400" dirty="0" smtClean="0">
                <a:solidFill>
                  <a:srgbClr val="C00000"/>
                </a:solidFill>
                <a:latin typeface="Adobe Fangsong Std R" pitchFamily="18" charset="-128"/>
                <a:ea typeface="Adobe Fangsong Std R" pitchFamily="18" charset="-128"/>
              </a:rPr>
              <a:t>To boost up the moral</a:t>
            </a:r>
          </a:p>
          <a:p>
            <a:pPr eaLnBrk="1" hangingPunct="1"/>
            <a:endParaRPr lang="en-US" sz="2400" dirty="0" smtClean="0">
              <a:solidFill>
                <a:srgbClr val="C00000"/>
              </a:solidFill>
              <a:latin typeface="Adobe Fangsong Std R" pitchFamily="18" charset="-128"/>
              <a:ea typeface="Adobe Fangsong Std R" pitchFamily="18" charset="-128"/>
            </a:endParaRPr>
          </a:p>
          <a:p>
            <a:pPr eaLnBrk="1" hangingPunct="1"/>
            <a:r>
              <a:rPr lang="en-US" sz="2400" dirty="0" smtClean="0">
                <a:solidFill>
                  <a:srgbClr val="C00000"/>
                </a:solidFill>
                <a:latin typeface="Adobe Fangsong Std R" pitchFamily="18" charset="-128"/>
                <a:ea typeface="Adobe Fangsong Std R" pitchFamily="18" charset="-128"/>
              </a:rPr>
              <a:t>To alter the emotional attributes of disorder</a:t>
            </a:r>
          </a:p>
          <a:p>
            <a:pPr eaLnBrk="1" hangingPunct="1"/>
            <a:endParaRPr lang="en-US" sz="2400" dirty="0" smtClean="0">
              <a:solidFill>
                <a:srgbClr val="C00000"/>
              </a:solidFill>
              <a:latin typeface="Adobe Fangsong Std R" pitchFamily="18" charset="-128"/>
              <a:ea typeface="Adobe Fangsong Std R" pitchFamily="18" charset="-128"/>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23528" y="1374031"/>
            <a:ext cx="8534400" cy="758825"/>
          </a:xfrm>
        </p:spPr>
        <p:txBody>
          <a:bodyPr>
            <a:normAutofit/>
          </a:bodyPr>
          <a:lstStyle/>
          <a:p>
            <a:pPr eaLnBrk="1" hangingPunct="1"/>
            <a:r>
              <a:rPr lang="en-US" sz="2800" b="1" dirty="0" smtClean="0">
                <a:solidFill>
                  <a:srgbClr val="C00000"/>
                </a:solidFill>
                <a:latin typeface="Adobe Fangsong Std R" pitchFamily="18" charset="-128"/>
                <a:ea typeface="Adobe Fangsong Std R" pitchFamily="18" charset="-128"/>
              </a:rPr>
              <a:t>PLAN OF WORK </a:t>
            </a:r>
          </a:p>
        </p:txBody>
      </p:sp>
      <p:sp>
        <p:nvSpPr>
          <p:cNvPr id="5" name="Content Placeholder 2"/>
          <p:cNvSpPr>
            <a:spLocks noGrp="1"/>
          </p:cNvSpPr>
          <p:nvPr>
            <p:ph sz="quarter" idx="1"/>
          </p:nvPr>
        </p:nvSpPr>
        <p:spPr>
          <a:xfrm>
            <a:off x="395536" y="2852936"/>
            <a:ext cx="8504238" cy="2520280"/>
          </a:xfrm>
        </p:spPr>
        <p:txBody>
          <a:bodyPr>
            <a:normAutofit/>
          </a:bodyPr>
          <a:lstStyle/>
          <a:p>
            <a:pPr eaLnBrk="1" hangingPunct="1"/>
            <a:r>
              <a:rPr lang="en-US" sz="2400" dirty="0" smtClean="0">
                <a:solidFill>
                  <a:srgbClr val="C00000"/>
                </a:solidFill>
                <a:latin typeface="Adobe Fangsong Std R" pitchFamily="18" charset="-128"/>
                <a:ea typeface="Adobe Fangsong Std R" pitchFamily="18" charset="-128"/>
              </a:rPr>
              <a:t>Selection of patient</a:t>
            </a:r>
          </a:p>
          <a:p>
            <a:pPr eaLnBrk="1" hangingPunct="1"/>
            <a:endParaRPr lang="en-US" sz="2400" dirty="0" smtClean="0">
              <a:solidFill>
                <a:srgbClr val="C00000"/>
              </a:solidFill>
              <a:latin typeface="Adobe Fangsong Std R" pitchFamily="18" charset="-128"/>
              <a:ea typeface="Adobe Fangsong Std R" pitchFamily="18" charset="-128"/>
            </a:endParaRPr>
          </a:p>
          <a:p>
            <a:pPr eaLnBrk="1" hangingPunct="1"/>
            <a:r>
              <a:rPr lang="en-US" sz="2400" dirty="0" smtClean="0">
                <a:solidFill>
                  <a:srgbClr val="C00000"/>
                </a:solidFill>
                <a:latin typeface="Adobe Fangsong Std R" pitchFamily="18" charset="-128"/>
                <a:ea typeface="Adobe Fangsong Std R" pitchFamily="18" charset="-128"/>
              </a:rPr>
              <a:t>The patient reporting to O.P.D. in various hospitals</a:t>
            </a:r>
          </a:p>
          <a:p>
            <a:pPr eaLnBrk="1" hangingPunct="1"/>
            <a:endParaRPr lang="en-US" sz="2400" dirty="0" smtClean="0">
              <a:solidFill>
                <a:srgbClr val="C00000"/>
              </a:solidFill>
              <a:latin typeface="Adobe Fangsong Std R" pitchFamily="18" charset="-128"/>
              <a:ea typeface="Adobe Fangsong Std R" pitchFamily="18" charset="-128"/>
            </a:endParaRPr>
          </a:p>
          <a:p>
            <a:pPr eaLnBrk="1" hangingPunct="1"/>
            <a:r>
              <a:rPr lang="en-US" sz="2400" dirty="0" smtClean="0">
                <a:solidFill>
                  <a:srgbClr val="C00000"/>
                </a:solidFill>
                <a:latin typeface="Adobe Fangsong Std R" pitchFamily="18" charset="-128"/>
                <a:ea typeface="Adobe Fangsong Std R" pitchFamily="18" charset="-128"/>
              </a:rPr>
              <a:t>Patient admitted in hospital or taken up in hospital.</a:t>
            </a:r>
          </a:p>
          <a:p>
            <a:pPr eaLnBrk="1" hangingPunct="1"/>
            <a:endParaRPr lang="en-US" sz="2400" dirty="0" smtClean="0">
              <a:solidFill>
                <a:srgbClr val="C00000"/>
              </a:solidFill>
              <a:latin typeface="Adobe Fangsong Std R" pitchFamily="18" charset="-128"/>
              <a:ea typeface="Adobe Fangsong Std R" pitchFamily="18" charset="-128"/>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3"/>
          <p:cNvSpPr>
            <a:spLocks noGrp="1"/>
          </p:cNvSpPr>
          <p:nvPr>
            <p:ph sz="quarter" idx="4294967295"/>
          </p:nvPr>
        </p:nvSpPr>
        <p:spPr>
          <a:xfrm>
            <a:off x="395536" y="2132856"/>
            <a:ext cx="4041775" cy="3817937"/>
          </a:xfrm>
          <a:prstGeom prst="rect">
            <a:avLst/>
          </a:prstGeom>
        </p:spPr>
        <p:txBody>
          <a:bodyPr/>
          <a:lstStyle/>
          <a:p>
            <a:pPr eaLnBrk="1" hangingPunct="1"/>
            <a:r>
              <a:rPr lang="en-US" sz="2800" dirty="0" smtClean="0">
                <a:solidFill>
                  <a:srgbClr val="C00000"/>
                </a:solidFill>
                <a:latin typeface="Adobe Fangsong Std R" pitchFamily="18" charset="-128"/>
                <a:ea typeface="Adobe Fangsong Std R" pitchFamily="18" charset="-128"/>
              </a:rPr>
              <a:t>Cancer</a:t>
            </a:r>
          </a:p>
          <a:p>
            <a:pPr eaLnBrk="1" hangingPunct="1"/>
            <a:endParaRPr lang="en-US" sz="2800" dirty="0" smtClean="0">
              <a:solidFill>
                <a:srgbClr val="C00000"/>
              </a:solidFill>
              <a:latin typeface="Adobe Fangsong Std R" pitchFamily="18" charset="-128"/>
              <a:ea typeface="Adobe Fangsong Std R" pitchFamily="18" charset="-128"/>
            </a:endParaRPr>
          </a:p>
          <a:p>
            <a:pPr eaLnBrk="1" hangingPunct="1"/>
            <a:r>
              <a:rPr lang="en-US" sz="2800" dirty="0" smtClean="0">
                <a:solidFill>
                  <a:srgbClr val="C00000"/>
                </a:solidFill>
                <a:latin typeface="Adobe Fangsong Std R" pitchFamily="18" charset="-128"/>
                <a:ea typeface="Adobe Fangsong Std R" pitchFamily="18" charset="-128"/>
              </a:rPr>
              <a:t>Diabetes</a:t>
            </a:r>
          </a:p>
          <a:p>
            <a:pPr eaLnBrk="1" hangingPunct="1"/>
            <a:endParaRPr lang="en-US" sz="2800" dirty="0" smtClean="0">
              <a:solidFill>
                <a:srgbClr val="C00000"/>
              </a:solidFill>
              <a:latin typeface="Adobe Fangsong Std R" pitchFamily="18" charset="-128"/>
              <a:ea typeface="Adobe Fangsong Std R" pitchFamily="18" charset="-128"/>
            </a:endParaRPr>
          </a:p>
          <a:p>
            <a:pPr eaLnBrk="1" hangingPunct="1"/>
            <a:r>
              <a:rPr lang="en-US" sz="2800" dirty="0" smtClean="0">
                <a:solidFill>
                  <a:srgbClr val="C00000"/>
                </a:solidFill>
                <a:latin typeface="Adobe Fangsong Std R" pitchFamily="18" charset="-128"/>
                <a:ea typeface="Adobe Fangsong Std R" pitchFamily="18" charset="-128"/>
              </a:rPr>
              <a:t>Hypertension</a:t>
            </a:r>
          </a:p>
          <a:p>
            <a:pPr eaLnBrk="1" hangingPunct="1"/>
            <a:endParaRPr lang="en-US" sz="2800" dirty="0" smtClean="0">
              <a:solidFill>
                <a:srgbClr val="C00000"/>
              </a:solidFill>
              <a:latin typeface="Adobe Fangsong Std R" pitchFamily="18" charset="-128"/>
              <a:ea typeface="Adobe Fangsong Std R" pitchFamily="18" charset="-128"/>
            </a:endParaRPr>
          </a:p>
          <a:p>
            <a:pPr eaLnBrk="1" hangingPunct="1"/>
            <a:r>
              <a:rPr lang="en-US" sz="2800" dirty="0" smtClean="0">
                <a:solidFill>
                  <a:srgbClr val="C00000"/>
                </a:solidFill>
                <a:latin typeface="Adobe Fangsong Std R" pitchFamily="18" charset="-128"/>
                <a:ea typeface="Adobe Fangsong Std R" pitchFamily="18" charset="-128"/>
              </a:rPr>
              <a:t>Tuberculosis</a:t>
            </a:r>
          </a:p>
        </p:txBody>
      </p:sp>
      <p:sp>
        <p:nvSpPr>
          <p:cNvPr id="7" name="Content Placeholder 5"/>
          <p:cNvSpPr>
            <a:spLocks noGrp="1"/>
          </p:cNvSpPr>
          <p:nvPr>
            <p:ph sz="quarter" idx="4294967295"/>
          </p:nvPr>
        </p:nvSpPr>
        <p:spPr>
          <a:xfrm>
            <a:off x="4800600" y="2132856"/>
            <a:ext cx="4038600" cy="3821112"/>
          </a:xfrm>
          <a:prstGeom prst="rect">
            <a:avLst/>
          </a:prstGeom>
        </p:spPr>
        <p:txBody>
          <a:bodyPr/>
          <a:lstStyle/>
          <a:p>
            <a:pPr eaLnBrk="1" hangingPunct="1"/>
            <a:r>
              <a:rPr lang="en-US" sz="2800" dirty="0" smtClean="0">
                <a:solidFill>
                  <a:srgbClr val="C00000"/>
                </a:solidFill>
                <a:latin typeface="Adobe Fangsong Std R" pitchFamily="18" charset="-128"/>
                <a:ea typeface="Adobe Fangsong Std R" pitchFamily="18" charset="-128"/>
              </a:rPr>
              <a:t>Person having no faith in system of spiritual healing</a:t>
            </a:r>
          </a:p>
          <a:p>
            <a:pPr eaLnBrk="1" hangingPunct="1"/>
            <a:endParaRPr lang="en-US" sz="2800" dirty="0" smtClean="0">
              <a:solidFill>
                <a:srgbClr val="C00000"/>
              </a:solidFill>
              <a:latin typeface="Adobe Fangsong Std R" pitchFamily="18" charset="-128"/>
              <a:ea typeface="Adobe Fangsong Std R" pitchFamily="18" charset="-128"/>
            </a:endParaRPr>
          </a:p>
        </p:txBody>
      </p:sp>
      <p:sp>
        <p:nvSpPr>
          <p:cNvPr id="8" name="Title 1"/>
          <p:cNvSpPr>
            <a:spLocks noGrp="1"/>
          </p:cNvSpPr>
          <p:nvPr>
            <p:ph type="title"/>
          </p:nvPr>
        </p:nvSpPr>
        <p:spPr>
          <a:xfrm>
            <a:off x="323528" y="1374031"/>
            <a:ext cx="4032448" cy="758825"/>
          </a:xfrm>
        </p:spPr>
        <p:txBody>
          <a:bodyPr>
            <a:normAutofit/>
          </a:bodyPr>
          <a:lstStyle/>
          <a:p>
            <a:pPr eaLnBrk="1" hangingPunct="1"/>
            <a:r>
              <a:rPr lang="en-US" sz="2800" b="1" dirty="0" smtClean="0">
                <a:solidFill>
                  <a:srgbClr val="C00000"/>
                </a:solidFill>
                <a:latin typeface="Adobe Fangsong Std R" pitchFamily="18" charset="-128"/>
                <a:ea typeface="Adobe Fangsong Std R" pitchFamily="18" charset="-128"/>
              </a:rPr>
              <a:t>INCLUSION CRITERIA</a:t>
            </a:r>
          </a:p>
        </p:txBody>
      </p:sp>
      <p:sp>
        <p:nvSpPr>
          <p:cNvPr id="9" name="Title 1"/>
          <p:cNvSpPr txBox="1">
            <a:spLocks/>
          </p:cNvSpPr>
          <p:nvPr/>
        </p:nvSpPr>
        <p:spPr>
          <a:xfrm>
            <a:off x="4788024" y="1374031"/>
            <a:ext cx="4032448" cy="7588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rgbClr val="C00000"/>
                </a:solidFill>
                <a:effectLst/>
                <a:uLnTx/>
                <a:uFillTx/>
                <a:latin typeface="Adobe Fangsong Std R" pitchFamily="18" charset="-128"/>
                <a:ea typeface="Adobe Fangsong Std R" pitchFamily="18" charset="-128"/>
                <a:cs typeface="+mj-cs"/>
              </a:rPr>
              <a:t>EXCLUSION CRITERIA</a:t>
            </a:r>
          </a:p>
        </p:txBody>
      </p:sp>
      <p:cxnSp>
        <p:nvCxnSpPr>
          <p:cNvPr id="11" name="Straight Connector 10"/>
          <p:cNvCxnSpPr/>
          <p:nvPr/>
        </p:nvCxnSpPr>
        <p:spPr>
          <a:xfrm>
            <a:off x="4499992" y="1412776"/>
            <a:ext cx="72008" cy="460851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95536" y="6021288"/>
            <a:ext cx="8568952" cy="7200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23528" y="1374031"/>
            <a:ext cx="8534400" cy="758825"/>
          </a:xfrm>
        </p:spPr>
        <p:txBody>
          <a:bodyPr>
            <a:normAutofit/>
          </a:bodyPr>
          <a:lstStyle/>
          <a:p>
            <a:pPr eaLnBrk="1" hangingPunct="1"/>
            <a:r>
              <a:rPr lang="en-US" sz="2800" b="1" dirty="0" smtClean="0">
                <a:solidFill>
                  <a:srgbClr val="C00000"/>
                </a:solidFill>
                <a:latin typeface="Adobe Fangsong Std R" pitchFamily="18" charset="-128"/>
                <a:ea typeface="Adobe Fangsong Std R" pitchFamily="18" charset="-128"/>
              </a:rPr>
              <a:t>TOOLS TO ACHIEVE OBJECTIVE</a:t>
            </a:r>
          </a:p>
        </p:txBody>
      </p:sp>
      <p:sp>
        <p:nvSpPr>
          <p:cNvPr id="5" name="Content Placeholder 2"/>
          <p:cNvSpPr>
            <a:spLocks noGrp="1"/>
          </p:cNvSpPr>
          <p:nvPr>
            <p:ph sz="quarter" idx="1"/>
          </p:nvPr>
        </p:nvSpPr>
        <p:spPr>
          <a:xfrm>
            <a:off x="467544" y="2132856"/>
            <a:ext cx="7848872" cy="4572000"/>
          </a:xfrm>
        </p:spPr>
        <p:txBody>
          <a:bodyPr>
            <a:normAutofit/>
          </a:bodyPr>
          <a:lstStyle/>
          <a:p>
            <a:pPr eaLnBrk="1" hangingPunct="1">
              <a:lnSpc>
                <a:spcPct val="150000"/>
              </a:lnSpc>
            </a:pPr>
            <a:r>
              <a:rPr lang="en-US" sz="2400" dirty="0" smtClean="0">
                <a:solidFill>
                  <a:srgbClr val="C00000"/>
                </a:solidFill>
                <a:latin typeface="Adobe Fangsong Std R" pitchFamily="18" charset="-128"/>
                <a:ea typeface="Adobe Fangsong Std R" pitchFamily="18" charset="-128"/>
              </a:rPr>
              <a:t>Patient selection </a:t>
            </a:r>
          </a:p>
          <a:p>
            <a:pPr eaLnBrk="1" hangingPunct="1">
              <a:lnSpc>
                <a:spcPct val="150000"/>
              </a:lnSpc>
            </a:pPr>
            <a:r>
              <a:rPr lang="en-US" sz="2400" dirty="0" smtClean="0">
                <a:solidFill>
                  <a:srgbClr val="C00000"/>
                </a:solidFill>
                <a:latin typeface="Adobe Fangsong Std R" pitchFamily="18" charset="-128"/>
                <a:ea typeface="Adobe Fangsong Std R" pitchFamily="18" charset="-128"/>
              </a:rPr>
              <a:t>Consent of attending physician.</a:t>
            </a:r>
          </a:p>
          <a:p>
            <a:pPr eaLnBrk="1" hangingPunct="1">
              <a:lnSpc>
                <a:spcPct val="150000"/>
              </a:lnSpc>
            </a:pPr>
            <a:r>
              <a:rPr lang="en-US" sz="2400" dirty="0" smtClean="0">
                <a:solidFill>
                  <a:srgbClr val="C00000"/>
                </a:solidFill>
                <a:latin typeface="Adobe Fangsong Std R" pitchFamily="18" charset="-128"/>
                <a:ea typeface="Adobe Fangsong Std R" pitchFamily="18" charset="-128"/>
              </a:rPr>
              <a:t>The patient counseling &amp; evaluation of attitude</a:t>
            </a:r>
          </a:p>
          <a:p>
            <a:pPr eaLnBrk="1" hangingPunct="1">
              <a:lnSpc>
                <a:spcPct val="150000"/>
              </a:lnSpc>
            </a:pPr>
            <a:r>
              <a:rPr lang="en-US" sz="2400" dirty="0" smtClean="0">
                <a:solidFill>
                  <a:srgbClr val="C00000"/>
                </a:solidFill>
                <a:latin typeface="Adobe Fangsong Std R" pitchFamily="18" charset="-128"/>
                <a:ea typeface="Adobe Fangsong Std R" pitchFamily="18" charset="-128"/>
              </a:rPr>
              <a:t>Disease evaluation </a:t>
            </a:r>
          </a:p>
          <a:p>
            <a:pPr eaLnBrk="1" hangingPunct="1">
              <a:lnSpc>
                <a:spcPct val="150000"/>
              </a:lnSpc>
            </a:pPr>
            <a:r>
              <a:rPr lang="en-US" sz="2400" dirty="0" smtClean="0">
                <a:solidFill>
                  <a:srgbClr val="C00000"/>
                </a:solidFill>
                <a:latin typeface="Adobe Fangsong Std R" pitchFamily="18" charset="-128"/>
                <a:ea typeface="Adobe Fangsong Std R" pitchFamily="18" charset="-128"/>
              </a:rPr>
              <a:t>Treatment given – current status</a:t>
            </a:r>
          </a:p>
          <a:p>
            <a:pPr eaLnBrk="1" hangingPunct="1">
              <a:lnSpc>
                <a:spcPct val="150000"/>
              </a:lnSpc>
            </a:pPr>
            <a:r>
              <a:rPr lang="en-US" sz="2400" dirty="0" smtClean="0">
                <a:solidFill>
                  <a:srgbClr val="C00000"/>
                </a:solidFill>
                <a:latin typeface="Adobe Fangsong Std R" pitchFamily="18" charset="-128"/>
                <a:ea typeface="Adobe Fangsong Std R" pitchFamily="18" charset="-128"/>
              </a:rPr>
              <a:t>Description of disease </a:t>
            </a:r>
          </a:p>
          <a:p>
            <a:pPr eaLnBrk="1" hangingPunct="1">
              <a:lnSpc>
                <a:spcPct val="150000"/>
              </a:lnSpc>
            </a:pPr>
            <a:r>
              <a:rPr lang="en-US" sz="2400" dirty="0" smtClean="0">
                <a:solidFill>
                  <a:srgbClr val="C00000"/>
                </a:solidFill>
                <a:latin typeface="Adobe Fangsong Std R" pitchFamily="18" charset="-128"/>
                <a:ea typeface="Adobe Fangsong Std R" pitchFamily="18" charset="-128"/>
              </a:rPr>
              <a:t> Doctor’</a:t>
            </a:r>
            <a:r>
              <a:rPr lang="en-US" altLang="ja-JP" sz="2400" dirty="0" smtClean="0">
                <a:solidFill>
                  <a:srgbClr val="C00000"/>
                </a:solidFill>
                <a:latin typeface="Adobe Fangsong Std R" pitchFamily="18" charset="-128"/>
                <a:ea typeface="Adobe Fangsong Std R" pitchFamily="18" charset="-128"/>
              </a:rPr>
              <a:t>s remark on prognosis of patient</a:t>
            </a:r>
          </a:p>
          <a:p>
            <a:pPr eaLnBrk="1" hangingPunct="1">
              <a:lnSpc>
                <a:spcPct val="150000"/>
              </a:lnSpc>
            </a:pPr>
            <a:endParaRPr lang="en-US" sz="2400" dirty="0" smtClean="0">
              <a:solidFill>
                <a:srgbClr val="C00000"/>
              </a:solidFill>
              <a:latin typeface="Adobe Fangsong Std R" pitchFamily="18" charset="-128"/>
              <a:ea typeface="Adobe Fangsong Std R" pitchFamily="18" charset="-128"/>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01625" y="1374031"/>
            <a:ext cx="8534400" cy="758825"/>
          </a:xfrm>
        </p:spPr>
        <p:txBody>
          <a:bodyPr>
            <a:normAutofit/>
          </a:bodyPr>
          <a:lstStyle/>
          <a:p>
            <a:pPr eaLnBrk="1" hangingPunct="1"/>
            <a:r>
              <a:rPr lang="en-US" sz="2800" b="1" dirty="0" smtClean="0">
                <a:solidFill>
                  <a:srgbClr val="C00000"/>
                </a:solidFill>
                <a:latin typeface="Adobe Fangsong Std R" pitchFamily="18" charset="-128"/>
                <a:ea typeface="Adobe Fangsong Std R" pitchFamily="18" charset="-128"/>
              </a:rPr>
              <a:t>CONSTANTLY CHANTING </a:t>
            </a:r>
            <a:r>
              <a:rPr lang="en-US" sz="2800" b="1" dirty="0" smtClean="0">
                <a:solidFill>
                  <a:srgbClr val="C00000"/>
                </a:solidFill>
                <a:latin typeface="Adobe Fangsong Std R" pitchFamily="18" charset="-128"/>
                <a:ea typeface="Adobe Fangsong Std R" pitchFamily="18" charset="-128"/>
              </a:rPr>
              <a:t>45</a:t>
            </a:r>
            <a:r>
              <a:rPr lang="en-US" sz="2800" b="1" baseline="30000" dirty="0" smtClean="0">
                <a:solidFill>
                  <a:srgbClr val="C00000"/>
                </a:solidFill>
                <a:latin typeface="Adobe Fangsong Std R" pitchFamily="18" charset="-128"/>
                <a:ea typeface="Adobe Fangsong Std R" pitchFamily="18" charset="-128"/>
              </a:rPr>
              <a:t>TH</a:t>
            </a:r>
            <a:r>
              <a:rPr lang="en-US" sz="2800" b="1" dirty="0" smtClean="0">
                <a:solidFill>
                  <a:srgbClr val="C00000"/>
                </a:solidFill>
                <a:latin typeface="Adobe Fangsong Std R" pitchFamily="18" charset="-128"/>
                <a:ea typeface="Adobe Fangsong Std R" pitchFamily="18" charset="-128"/>
              </a:rPr>
              <a:t> SHLOKA</a:t>
            </a:r>
          </a:p>
        </p:txBody>
      </p:sp>
      <p:sp>
        <p:nvSpPr>
          <p:cNvPr id="5" name="Content Placeholder 2"/>
          <p:cNvSpPr>
            <a:spLocks noGrp="1"/>
          </p:cNvSpPr>
          <p:nvPr>
            <p:ph sz="quarter" idx="1"/>
          </p:nvPr>
        </p:nvSpPr>
        <p:spPr>
          <a:xfrm>
            <a:off x="251520" y="2852936"/>
            <a:ext cx="8504238" cy="1503040"/>
          </a:xfrm>
        </p:spPr>
        <p:txBody>
          <a:bodyPr>
            <a:normAutofit/>
          </a:bodyPr>
          <a:lstStyle/>
          <a:p>
            <a:pPr eaLnBrk="1" hangingPunct="1"/>
            <a:r>
              <a:rPr lang="en-US" sz="2800" dirty="0" smtClean="0">
                <a:solidFill>
                  <a:srgbClr val="C00000"/>
                </a:solidFill>
                <a:latin typeface="Adobe Fangsong Std R" pitchFamily="18" charset="-128"/>
                <a:ea typeface="Adobe Fangsong Std R" pitchFamily="18" charset="-128"/>
              </a:rPr>
              <a:t>If we chant all the </a:t>
            </a:r>
            <a:r>
              <a:rPr lang="en-US" sz="2800" dirty="0" err="1" smtClean="0">
                <a:solidFill>
                  <a:srgbClr val="C00000"/>
                </a:solidFill>
                <a:latin typeface="Adobe Fangsong Std R" pitchFamily="18" charset="-128"/>
                <a:ea typeface="Adobe Fangsong Std R" pitchFamily="18" charset="-128"/>
              </a:rPr>
              <a:t>shlokas</a:t>
            </a:r>
            <a:r>
              <a:rPr lang="en-US" sz="2800" dirty="0" smtClean="0">
                <a:solidFill>
                  <a:srgbClr val="C00000"/>
                </a:solidFill>
                <a:latin typeface="Adobe Fangsong Std R" pitchFamily="18" charset="-128"/>
                <a:ea typeface="Adobe Fangsong Std R" pitchFamily="18" charset="-128"/>
              </a:rPr>
              <a:t> , continuity does not remain. </a:t>
            </a:r>
            <a:r>
              <a:rPr lang="en-US" sz="2800" dirty="0" smtClean="0">
                <a:solidFill>
                  <a:srgbClr val="C00000"/>
                </a:solidFill>
                <a:latin typeface="Adobe Fangsong Std R" pitchFamily="18" charset="-128"/>
                <a:ea typeface="Adobe Fangsong Std R" pitchFamily="18" charset="-128"/>
              </a:rPr>
              <a:t>45 </a:t>
            </a:r>
            <a:r>
              <a:rPr lang="en-US" sz="2800" dirty="0" err="1" smtClean="0">
                <a:solidFill>
                  <a:srgbClr val="C00000"/>
                </a:solidFill>
                <a:latin typeface="Adobe Fangsong Std R" pitchFamily="18" charset="-128"/>
                <a:ea typeface="Adobe Fangsong Std R" pitchFamily="18" charset="-128"/>
              </a:rPr>
              <a:t>th</a:t>
            </a:r>
            <a:r>
              <a:rPr lang="en-US" sz="2800" dirty="0" smtClean="0">
                <a:solidFill>
                  <a:srgbClr val="C00000"/>
                </a:solidFill>
                <a:latin typeface="Adobe Fangsong Std R" pitchFamily="18" charset="-128"/>
                <a:ea typeface="Adobe Fangsong Std R" pitchFamily="18" charset="-128"/>
              </a:rPr>
              <a:t> </a:t>
            </a:r>
            <a:r>
              <a:rPr lang="en-US" sz="2800" dirty="0" err="1" smtClean="0">
                <a:solidFill>
                  <a:srgbClr val="C00000"/>
                </a:solidFill>
                <a:latin typeface="Adobe Fangsong Std R" pitchFamily="18" charset="-128"/>
                <a:ea typeface="Adobe Fangsong Std R" pitchFamily="18" charset="-128"/>
              </a:rPr>
              <a:t>shloka</a:t>
            </a:r>
            <a:r>
              <a:rPr lang="en-US" sz="2800" dirty="0" smtClean="0">
                <a:solidFill>
                  <a:srgbClr val="C00000"/>
                </a:solidFill>
                <a:latin typeface="Adobe Fangsong Std R" pitchFamily="18" charset="-128"/>
                <a:ea typeface="Adobe Fangsong Std R" pitchFamily="18" charset="-128"/>
              </a:rPr>
              <a:t> relates to incurable disease </a:t>
            </a:r>
          </a:p>
          <a:p>
            <a:pPr eaLnBrk="1" hangingPunct="1"/>
            <a:endParaRPr lang="en-US" sz="2800" dirty="0" smtClean="0">
              <a:solidFill>
                <a:srgbClr val="C00000"/>
              </a:solidFill>
              <a:latin typeface="Adobe Fangsong Std R" pitchFamily="18" charset="-128"/>
              <a:ea typeface="Adobe Fangsong Std R" pitchFamily="18" charset="-128"/>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683568" y="2718048"/>
            <a:ext cx="7776864" cy="2871192"/>
          </a:xfrm>
          <a:prstGeom prst="roundRect">
            <a:avLst/>
          </a:prstGeom>
          <a:solidFill>
            <a:srgbClr val="96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Title 1"/>
          <p:cNvSpPr>
            <a:spLocks noGrp="1"/>
          </p:cNvSpPr>
          <p:nvPr>
            <p:ph type="title"/>
          </p:nvPr>
        </p:nvSpPr>
        <p:spPr>
          <a:xfrm>
            <a:off x="323528" y="1374031"/>
            <a:ext cx="8534400" cy="758825"/>
          </a:xfrm>
        </p:spPr>
        <p:txBody>
          <a:bodyPr>
            <a:normAutofit/>
          </a:bodyPr>
          <a:lstStyle/>
          <a:p>
            <a:pPr eaLnBrk="1" hangingPunct="1"/>
            <a:r>
              <a:rPr lang="en-US" sz="2800" b="1" dirty="0" smtClean="0">
                <a:solidFill>
                  <a:srgbClr val="C00000"/>
                </a:solidFill>
                <a:latin typeface="Adobe Fangsong Std R" pitchFamily="18" charset="-128"/>
                <a:ea typeface="Adobe Fangsong Std R" pitchFamily="18" charset="-128"/>
              </a:rPr>
              <a:t>ASADHYAROGA NIWARAKA YANTRA-45</a:t>
            </a:r>
          </a:p>
        </p:txBody>
      </p:sp>
      <p:sp>
        <p:nvSpPr>
          <p:cNvPr id="5" name="Content Placeholder 2"/>
          <p:cNvSpPr>
            <a:spLocks noGrp="1"/>
          </p:cNvSpPr>
          <p:nvPr>
            <p:ph sz="quarter" idx="1"/>
          </p:nvPr>
        </p:nvSpPr>
        <p:spPr>
          <a:xfrm>
            <a:off x="611560" y="2934072"/>
            <a:ext cx="7920880" cy="2439144"/>
          </a:xfrm>
        </p:spPr>
        <p:txBody>
          <a:bodyPr>
            <a:normAutofit lnSpcReduction="10000"/>
          </a:bodyPr>
          <a:lstStyle/>
          <a:p>
            <a:pPr marL="0" indent="0" algn="ctr" eaLnBrk="1" hangingPunct="1">
              <a:buFont typeface="Wingdings 2" pitchFamily="18" charset="2"/>
              <a:buNone/>
            </a:pPr>
            <a:r>
              <a:rPr lang="en-US" sz="2800" dirty="0" err="1" smtClean="0">
                <a:solidFill>
                  <a:schemeClr val="bg1"/>
                </a:solidFill>
                <a:latin typeface="Adobe Fangsong Std R" pitchFamily="18" charset="-128"/>
                <a:ea typeface="Adobe Fangsong Std R" pitchFamily="18" charset="-128"/>
              </a:rPr>
              <a:t>Udbhuta</a:t>
            </a:r>
            <a:r>
              <a:rPr lang="en-US" sz="2800" dirty="0" smtClean="0">
                <a:solidFill>
                  <a:schemeClr val="bg1"/>
                </a:solidFill>
                <a:latin typeface="Adobe Fangsong Std R" pitchFamily="18" charset="-128"/>
                <a:ea typeface="Adobe Fangsong Std R" pitchFamily="18" charset="-128"/>
              </a:rPr>
              <a:t> </a:t>
            </a:r>
            <a:r>
              <a:rPr lang="en-US" sz="2800" dirty="0" err="1" smtClean="0">
                <a:solidFill>
                  <a:schemeClr val="bg1"/>
                </a:solidFill>
                <a:latin typeface="Adobe Fangsong Std R" pitchFamily="18" charset="-128"/>
                <a:ea typeface="Adobe Fangsong Std R" pitchFamily="18" charset="-128"/>
              </a:rPr>
              <a:t>bhishana</a:t>
            </a:r>
            <a:r>
              <a:rPr lang="en-US" sz="2800" dirty="0" smtClean="0">
                <a:solidFill>
                  <a:schemeClr val="bg1"/>
                </a:solidFill>
                <a:latin typeface="Adobe Fangsong Std R" pitchFamily="18" charset="-128"/>
                <a:ea typeface="Adobe Fangsong Std R" pitchFamily="18" charset="-128"/>
              </a:rPr>
              <a:t> </a:t>
            </a:r>
            <a:r>
              <a:rPr lang="en-US" sz="2800" dirty="0" err="1" smtClean="0">
                <a:solidFill>
                  <a:schemeClr val="bg1"/>
                </a:solidFill>
                <a:latin typeface="Adobe Fangsong Std R" pitchFamily="18" charset="-128"/>
                <a:ea typeface="Adobe Fangsong Std R" pitchFamily="18" charset="-128"/>
              </a:rPr>
              <a:t>jalodara</a:t>
            </a:r>
            <a:r>
              <a:rPr lang="en-US" sz="2800" dirty="0" smtClean="0">
                <a:solidFill>
                  <a:schemeClr val="bg1"/>
                </a:solidFill>
                <a:latin typeface="Adobe Fangsong Std R" pitchFamily="18" charset="-128"/>
                <a:ea typeface="Adobe Fangsong Std R" pitchFamily="18" charset="-128"/>
              </a:rPr>
              <a:t> </a:t>
            </a:r>
            <a:r>
              <a:rPr lang="en-US" sz="2800" dirty="0" err="1" smtClean="0">
                <a:solidFill>
                  <a:schemeClr val="bg1"/>
                </a:solidFill>
                <a:latin typeface="Adobe Fangsong Std R" pitchFamily="18" charset="-128"/>
                <a:ea typeface="Adobe Fangsong Std R" pitchFamily="18" charset="-128"/>
              </a:rPr>
              <a:t>bhara</a:t>
            </a:r>
            <a:r>
              <a:rPr lang="en-US" sz="2800" dirty="0" smtClean="0">
                <a:solidFill>
                  <a:schemeClr val="bg1"/>
                </a:solidFill>
                <a:latin typeface="Adobe Fangsong Std R" pitchFamily="18" charset="-128"/>
                <a:ea typeface="Adobe Fangsong Std R" pitchFamily="18" charset="-128"/>
              </a:rPr>
              <a:t> </a:t>
            </a:r>
            <a:r>
              <a:rPr lang="en-US" sz="2800" dirty="0" err="1" smtClean="0">
                <a:solidFill>
                  <a:schemeClr val="bg1"/>
                </a:solidFill>
                <a:latin typeface="Adobe Fangsong Std R" pitchFamily="18" charset="-128"/>
                <a:ea typeface="Adobe Fangsong Std R" pitchFamily="18" charset="-128"/>
              </a:rPr>
              <a:t>bhugnah</a:t>
            </a:r>
            <a:r>
              <a:rPr lang="en-US" sz="2800" dirty="0" smtClean="0">
                <a:solidFill>
                  <a:schemeClr val="bg1"/>
                </a:solidFill>
                <a:latin typeface="Adobe Fangsong Std R" pitchFamily="18" charset="-128"/>
                <a:ea typeface="Adobe Fangsong Std R" pitchFamily="18" charset="-128"/>
              </a:rPr>
              <a:t>,</a:t>
            </a:r>
          </a:p>
          <a:p>
            <a:pPr marL="0" indent="0" algn="ctr">
              <a:buNone/>
            </a:pPr>
            <a:r>
              <a:rPr lang="en-US" sz="2800" dirty="0" err="1" smtClean="0">
                <a:solidFill>
                  <a:schemeClr val="bg1"/>
                </a:solidFill>
                <a:latin typeface="Adobe Fangsong Std R" pitchFamily="18" charset="-128"/>
                <a:ea typeface="Adobe Fangsong Std R" pitchFamily="18" charset="-128"/>
              </a:rPr>
              <a:t>shochyam</a:t>
            </a:r>
            <a:r>
              <a:rPr lang="en-US" sz="2800" dirty="0" smtClean="0">
                <a:solidFill>
                  <a:schemeClr val="bg1"/>
                </a:solidFill>
                <a:latin typeface="Adobe Fangsong Std R" pitchFamily="18" charset="-128"/>
                <a:ea typeface="Adobe Fangsong Std R" pitchFamily="18" charset="-128"/>
              </a:rPr>
              <a:t> </a:t>
            </a:r>
            <a:r>
              <a:rPr lang="en-US" sz="2800" dirty="0" err="1" smtClean="0">
                <a:solidFill>
                  <a:schemeClr val="bg1"/>
                </a:solidFill>
                <a:latin typeface="Adobe Fangsong Std R" pitchFamily="18" charset="-128"/>
                <a:ea typeface="Adobe Fangsong Std R" pitchFamily="18" charset="-128"/>
              </a:rPr>
              <a:t>dasha</a:t>
            </a:r>
            <a:r>
              <a:rPr lang="en-US" sz="2800" dirty="0" smtClean="0">
                <a:solidFill>
                  <a:schemeClr val="bg1"/>
                </a:solidFill>
                <a:latin typeface="Adobe Fangsong Std R" pitchFamily="18" charset="-128"/>
                <a:ea typeface="Adobe Fangsong Std R" pitchFamily="18" charset="-128"/>
              </a:rPr>
              <a:t> </a:t>
            </a:r>
            <a:r>
              <a:rPr lang="en-US" sz="2800" dirty="0" err="1" smtClean="0">
                <a:solidFill>
                  <a:schemeClr val="bg1"/>
                </a:solidFill>
                <a:latin typeface="Adobe Fangsong Std R" pitchFamily="18" charset="-128"/>
                <a:ea typeface="Adobe Fangsong Std R" pitchFamily="18" charset="-128"/>
              </a:rPr>
              <a:t>mupagatas</a:t>
            </a:r>
            <a:r>
              <a:rPr lang="en-US" sz="2800" dirty="0" smtClean="0">
                <a:solidFill>
                  <a:schemeClr val="bg1"/>
                </a:solidFill>
                <a:latin typeface="Adobe Fangsong Std R" pitchFamily="18" charset="-128"/>
                <a:ea typeface="Adobe Fangsong Std R" pitchFamily="18" charset="-128"/>
              </a:rPr>
              <a:t> </a:t>
            </a:r>
            <a:r>
              <a:rPr lang="en-US" sz="2800" dirty="0" err="1" smtClean="0">
                <a:solidFill>
                  <a:schemeClr val="bg1"/>
                </a:solidFill>
                <a:latin typeface="Adobe Fangsong Std R" pitchFamily="18" charset="-128"/>
                <a:ea typeface="Adobe Fangsong Std R" pitchFamily="18" charset="-128"/>
              </a:rPr>
              <a:t>chuta</a:t>
            </a:r>
            <a:r>
              <a:rPr lang="en-US" sz="2800" dirty="0" smtClean="0">
                <a:solidFill>
                  <a:schemeClr val="bg1"/>
                </a:solidFill>
                <a:latin typeface="Adobe Fangsong Std R" pitchFamily="18" charset="-128"/>
                <a:ea typeface="Adobe Fangsong Std R" pitchFamily="18" charset="-128"/>
              </a:rPr>
              <a:t> </a:t>
            </a:r>
            <a:r>
              <a:rPr lang="en-US" sz="2800" dirty="0" err="1" smtClean="0">
                <a:solidFill>
                  <a:schemeClr val="bg1"/>
                </a:solidFill>
                <a:latin typeface="Adobe Fangsong Std R" pitchFamily="18" charset="-128"/>
                <a:ea typeface="Adobe Fangsong Std R" pitchFamily="18" charset="-128"/>
              </a:rPr>
              <a:t>jivitasha</a:t>
            </a:r>
            <a:r>
              <a:rPr lang="en-US" sz="2800" dirty="0" smtClean="0">
                <a:solidFill>
                  <a:schemeClr val="bg1"/>
                </a:solidFill>
                <a:latin typeface="Adobe Fangsong Std R" pitchFamily="18" charset="-128"/>
                <a:ea typeface="Adobe Fangsong Std R" pitchFamily="18" charset="-128"/>
              </a:rPr>
              <a:t> </a:t>
            </a:r>
            <a:r>
              <a:rPr lang="en-US" sz="2800" dirty="0" smtClean="0">
                <a:solidFill>
                  <a:schemeClr val="bg1"/>
                </a:solidFill>
                <a:latin typeface="Arial" pitchFamily="34" charset="0"/>
                <a:ea typeface="Adobe Fangsong Std R" pitchFamily="18" charset="-128"/>
                <a:cs typeface="Arial" pitchFamily="34" charset="0"/>
              </a:rPr>
              <a:t>I</a:t>
            </a:r>
            <a:br>
              <a:rPr lang="en-US" sz="2800" dirty="0" smtClean="0">
                <a:solidFill>
                  <a:schemeClr val="bg1"/>
                </a:solidFill>
                <a:latin typeface="Arial" pitchFamily="34" charset="0"/>
                <a:ea typeface="Adobe Fangsong Std R" pitchFamily="18" charset="-128"/>
                <a:cs typeface="Arial" pitchFamily="34" charset="0"/>
              </a:rPr>
            </a:br>
            <a:r>
              <a:rPr lang="en-US" sz="2800" dirty="0" smtClean="0">
                <a:solidFill>
                  <a:schemeClr val="bg1"/>
                </a:solidFill>
                <a:latin typeface="Arial" pitchFamily="34" charset="0"/>
                <a:ea typeface="Adobe Fangsong Std R" pitchFamily="18" charset="-128"/>
                <a:cs typeface="Arial" pitchFamily="34" charset="0"/>
              </a:rPr>
              <a:t> </a:t>
            </a:r>
            <a:r>
              <a:rPr lang="en-US" sz="2800" dirty="0" smtClean="0">
                <a:solidFill>
                  <a:schemeClr val="bg1"/>
                </a:solidFill>
                <a:latin typeface="Adobe Fangsong Std R" pitchFamily="18" charset="-128"/>
                <a:ea typeface="Adobe Fangsong Std R" pitchFamily="18" charset="-128"/>
              </a:rPr>
              <a:t> </a:t>
            </a:r>
          </a:p>
          <a:p>
            <a:pPr marL="0" indent="0" algn="ctr" eaLnBrk="1" hangingPunct="1">
              <a:buFont typeface="Wingdings 2" pitchFamily="18" charset="2"/>
              <a:buNone/>
            </a:pPr>
            <a:r>
              <a:rPr lang="en-US" sz="2800" dirty="0" smtClean="0">
                <a:solidFill>
                  <a:schemeClr val="bg1"/>
                </a:solidFill>
                <a:latin typeface="Adobe Fangsong Std R" pitchFamily="18" charset="-128"/>
                <a:ea typeface="Adobe Fangsong Std R" pitchFamily="18" charset="-128"/>
              </a:rPr>
              <a:t>Twat </a:t>
            </a:r>
            <a:r>
              <a:rPr lang="en-US" sz="2800" dirty="0" err="1" smtClean="0">
                <a:solidFill>
                  <a:schemeClr val="bg1"/>
                </a:solidFill>
                <a:latin typeface="Adobe Fangsong Std R" pitchFamily="18" charset="-128"/>
                <a:ea typeface="Adobe Fangsong Std R" pitchFamily="18" charset="-128"/>
              </a:rPr>
              <a:t>pada</a:t>
            </a:r>
            <a:r>
              <a:rPr lang="en-US" sz="2800" dirty="0" smtClean="0">
                <a:solidFill>
                  <a:schemeClr val="bg1"/>
                </a:solidFill>
                <a:latin typeface="Adobe Fangsong Std R" pitchFamily="18" charset="-128"/>
                <a:ea typeface="Adobe Fangsong Std R" pitchFamily="18" charset="-128"/>
              </a:rPr>
              <a:t> </a:t>
            </a:r>
            <a:r>
              <a:rPr lang="en-US" sz="2800" dirty="0" err="1" smtClean="0">
                <a:solidFill>
                  <a:schemeClr val="bg1"/>
                </a:solidFill>
                <a:latin typeface="Adobe Fangsong Std R" pitchFamily="18" charset="-128"/>
                <a:ea typeface="Adobe Fangsong Std R" pitchFamily="18" charset="-128"/>
              </a:rPr>
              <a:t>pankaja</a:t>
            </a:r>
            <a:r>
              <a:rPr lang="en-US" sz="2800" dirty="0" smtClean="0">
                <a:solidFill>
                  <a:schemeClr val="bg1"/>
                </a:solidFill>
                <a:latin typeface="Adobe Fangsong Std R" pitchFamily="18" charset="-128"/>
                <a:ea typeface="Adobe Fangsong Std R" pitchFamily="18" charset="-128"/>
              </a:rPr>
              <a:t> </a:t>
            </a:r>
            <a:r>
              <a:rPr lang="en-US" sz="2800" dirty="0" err="1" smtClean="0">
                <a:solidFill>
                  <a:schemeClr val="bg1"/>
                </a:solidFill>
                <a:latin typeface="Adobe Fangsong Std R" pitchFamily="18" charset="-128"/>
                <a:ea typeface="Adobe Fangsong Std R" pitchFamily="18" charset="-128"/>
              </a:rPr>
              <a:t>rajomrita</a:t>
            </a:r>
            <a:r>
              <a:rPr lang="en-US" sz="2800" dirty="0" smtClean="0">
                <a:solidFill>
                  <a:schemeClr val="bg1"/>
                </a:solidFill>
                <a:latin typeface="Adobe Fangsong Std R" pitchFamily="18" charset="-128"/>
                <a:ea typeface="Adobe Fangsong Std R" pitchFamily="18" charset="-128"/>
              </a:rPr>
              <a:t> </a:t>
            </a:r>
            <a:r>
              <a:rPr lang="en-US" sz="2800" dirty="0" err="1" smtClean="0">
                <a:solidFill>
                  <a:schemeClr val="bg1"/>
                </a:solidFill>
                <a:latin typeface="Adobe Fangsong Std R" pitchFamily="18" charset="-128"/>
                <a:ea typeface="Adobe Fangsong Std R" pitchFamily="18" charset="-128"/>
              </a:rPr>
              <a:t>digdha</a:t>
            </a:r>
            <a:r>
              <a:rPr lang="en-US" sz="2800" dirty="0" smtClean="0">
                <a:solidFill>
                  <a:schemeClr val="bg1"/>
                </a:solidFill>
                <a:latin typeface="Adobe Fangsong Std R" pitchFamily="18" charset="-128"/>
                <a:ea typeface="Adobe Fangsong Std R" pitchFamily="18" charset="-128"/>
              </a:rPr>
              <a:t> </a:t>
            </a:r>
            <a:r>
              <a:rPr lang="en-US" sz="2800" dirty="0" err="1" smtClean="0">
                <a:solidFill>
                  <a:schemeClr val="bg1"/>
                </a:solidFill>
                <a:latin typeface="Adobe Fangsong Std R" pitchFamily="18" charset="-128"/>
                <a:ea typeface="Adobe Fangsong Std R" pitchFamily="18" charset="-128"/>
              </a:rPr>
              <a:t>deha</a:t>
            </a:r>
            <a:r>
              <a:rPr lang="en-US" sz="2800" dirty="0" smtClean="0">
                <a:solidFill>
                  <a:schemeClr val="bg1"/>
                </a:solidFill>
                <a:latin typeface="Adobe Fangsong Std R" pitchFamily="18" charset="-128"/>
                <a:ea typeface="Adobe Fangsong Std R" pitchFamily="18" charset="-128"/>
              </a:rPr>
              <a:t> </a:t>
            </a:r>
          </a:p>
          <a:p>
            <a:pPr marL="0" indent="0" algn="ctr" eaLnBrk="1" hangingPunct="1">
              <a:buFont typeface="Wingdings 2" pitchFamily="18" charset="2"/>
              <a:buNone/>
            </a:pPr>
            <a:r>
              <a:rPr lang="en-US" sz="2800" dirty="0" err="1" smtClean="0">
                <a:solidFill>
                  <a:schemeClr val="bg1"/>
                </a:solidFill>
                <a:latin typeface="Adobe Fangsong Std R" pitchFamily="18" charset="-128"/>
                <a:ea typeface="Adobe Fangsong Std R" pitchFamily="18" charset="-128"/>
              </a:rPr>
              <a:t>Martya</a:t>
            </a:r>
            <a:r>
              <a:rPr lang="en-US" sz="2800" dirty="0" smtClean="0">
                <a:solidFill>
                  <a:schemeClr val="bg1"/>
                </a:solidFill>
                <a:latin typeface="Adobe Fangsong Std R" pitchFamily="18" charset="-128"/>
                <a:ea typeface="Adobe Fangsong Std R" pitchFamily="18" charset="-128"/>
              </a:rPr>
              <a:t> </a:t>
            </a:r>
            <a:r>
              <a:rPr lang="en-US" sz="2800" dirty="0" err="1" smtClean="0">
                <a:solidFill>
                  <a:schemeClr val="bg1"/>
                </a:solidFill>
                <a:latin typeface="Adobe Fangsong Std R" pitchFamily="18" charset="-128"/>
                <a:ea typeface="Adobe Fangsong Std R" pitchFamily="18" charset="-128"/>
              </a:rPr>
              <a:t>bhavanti</a:t>
            </a:r>
            <a:r>
              <a:rPr lang="en-US" sz="2800" dirty="0" smtClean="0">
                <a:solidFill>
                  <a:schemeClr val="bg1"/>
                </a:solidFill>
                <a:latin typeface="Adobe Fangsong Std R" pitchFamily="18" charset="-128"/>
                <a:ea typeface="Adobe Fangsong Std R" pitchFamily="18" charset="-128"/>
              </a:rPr>
              <a:t> </a:t>
            </a:r>
            <a:r>
              <a:rPr lang="en-US" sz="2800" dirty="0" err="1" smtClean="0">
                <a:solidFill>
                  <a:schemeClr val="bg1"/>
                </a:solidFill>
                <a:latin typeface="Adobe Fangsong Std R" pitchFamily="18" charset="-128"/>
                <a:ea typeface="Adobe Fangsong Std R" pitchFamily="18" charset="-128"/>
              </a:rPr>
              <a:t>dhvaja</a:t>
            </a:r>
            <a:r>
              <a:rPr lang="en-US" sz="2800" dirty="0" smtClean="0">
                <a:solidFill>
                  <a:schemeClr val="bg1"/>
                </a:solidFill>
                <a:latin typeface="Adobe Fangsong Std R" pitchFamily="18" charset="-128"/>
                <a:ea typeface="Adobe Fangsong Std R" pitchFamily="18" charset="-128"/>
              </a:rPr>
              <a:t> </a:t>
            </a:r>
            <a:r>
              <a:rPr lang="en-US" sz="2800" dirty="0" err="1" smtClean="0">
                <a:solidFill>
                  <a:schemeClr val="bg1"/>
                </a:solidFill>
                <a:latin typeface="Adobe Fangsong Std R" pitchFamily="18" charset="-128"/>
                <a:ea typeface="Adobe Fangsong Std R" pitchFamily="18" charset="-128"/>
              </a:rPr>
              <a:t>tulya</a:t>
            </a:r>
            <a:r>
              <a:rPr lang="en-US" sz="2800" dirty="0" smtClean="0">
                <a:solidFill>
                  <a:schemeClr val="bg1"/>
                </a:solidFill>
                <a:latin typeface="Adobe Fangsong Std R" pitchFamily="18" charset="-128"/>
                <a:ea typeface="Adobe Fangsong Std R" pitchFamily="18" charset="-128"/>
              </a:rPr>
              <a:t> </a:t>
            </a:r>
            <a:r>
              <a:rPr lang="en-US" sz="2800" dirty="0" err="1" smtClean="0">
                <a:solidFill>
                  <a:schemeClr val="bg1"/>
                </a:solidFill>
                <a:latin typeface="Adobe Fangsong Std R" pitchFamily="18" charset="-128"/>
                <a:ea typeface="Adobe Fangsong Std R" pitchFamily="18" charset="-128"/>
              </a:rPr>
              <a:t>rupa</a:t>
            </a:r>
            <a:r>
              <a:rPr lang="en-US" sz="2800" dirty="0" smtClean="0">
                <a:solidFill>
                  <a:schemeClr val="bg1"/>
                </a:solidFill>
                <a:latin typeface="Adobe Fangsong Std R" pitchFamily="18" charset="-128"/>
                <a:ea typeface="Adobe Fangsong Std R" pitchFamily="18" charset="-128"/>
              </a:rPr>
              <a:t>  </a:t>
            </a:r>
            <a:r>
              <a:rPr lang="en-US" sz="2800" dirty="0" smtClean="0">
                <a:solidFill>
                  <a:schemeClr val="bg1"/>
                </a:solidFill>
                <a:latin typeface="Arial" pitchFamily="34" charset="0"/>
                <a:ea typeface="Adobe Fangsong Std R" pitchFamily="18" charset="-128"/>
                <a:cs typeface="Arial" pitchFamily="34" charset="0"/>
              </a:rPr>
              <a:t>II</a:t>
            </a:r>
            <a:r>
              <a:rPr lang="en-US" sz="2800" dirty="0" smtClean="0">
                <a:solidFill>
                  <a:schemeClr val="bg1"/>
                </a:solidFill>
                <a:latin typeface="Adobe Fangsong Std R" pitchFamily="18" charset="-128"/>
                <a:ea typeface="Adobe Fangsong Std R" pitchFamily="18" charset="-128"/>
              </a:rPr>
              <a:t>45 </a:t>
            </a:r>
            <a:r>
              <a:rPr lang="en-US" sz="2800" dirty="0" smtClean="0">
                <a:solidFill>
                  <a:schemeClr val="bg1"/>
                </a:solidFill>
                <a:latin typeface="Arial" pitchFamily="34" charset="0"/>
                <a:ea typeface="Adobe Fangsong Std R" pitchFamily="18" charset="-128"/>
                <a:cs typeface="Arial" pitchFamily="34" charset="0"/>
              </a:rPr>
              <a:t>II </a:t>
            </a:r>
            <a:r>
              <a:rPr lang="en-US" sz="2800" dirty="0" smtClean="0">
                <a:solidFill>
                  <a:schemeClr val="bg1"/>
                </a:solidFill>
                <a:latin typeface="Adobe Fangsong Std R" pitchFamily="18" charset="-128"/>
                <a:ea typeface="Adobe Fangsong Std R" pitchFamily="18" charset="-128"/>
              </a:rPr>
              <a:t>                 </a:t>
            </a:r>
          </a:p>
          <a:p>
            <a:pPr marL="0" indent="0" algn="ctr" eaLnBrk="1" hangingPunct="1">
              <a:buFont typeface="Wingdings 2" pitchFamily="18" charset="2"/>
              <a:buNone/>
            </a:pPr>
            <a:endParaRPr lang="en-US" sz="2800" dirty="0" smtClean="0">
              <a:solidFill>
                <a:schemeClr val="bg1"/>
              </a:solidFill>
              <a:latin typeface="Adobe Fangsong Std R" pitchFamily="18" charset="-128"/>
              <a:ea typeface="Adobe Fangsong Std R" pitchFamily="18" charset="-128"/>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7"/>
          <p:cNvSpPr txBox="1">
            <a:spLocks noChangeArrowheads="1"/>
          </p:cNvSpPr>
          <p:nvPr/>
        </p:nvSpPr>
        <p:spPr bwMode="auto">
          <a:xfrm>
            <a:off x="3347864" y="1484784"/>
            <a:ext cx="2448272" cy="523220"/>
          </a:xfrm>
          <a:prstGeom prst="rect">
            <a:avLst/>
          </a:prstGeom>
          <a:noFill/>
          <a:ln w="9525">
            <a:noFill/>
            <a:miter lim="800000"/>
            <a:headEnd/>
            <a:tailEnd/>
          </a:ln>
        </p:spPr>
        <p:txBody>
          <a:bodyPr wrap="square">
            <a:spAutoFit/>
          </a:bodyPr>
          <a:lstStyle/>
          <a:p>
            <a:pPr algn="ctr"/>
            <a:r>
              <a:rPr lang="en-US" sz="2800" b="1" dirty="0" smtClean="0">
                <a:solidFill>
                  <a:srgbClr val="C00000"/>
                </a:solidFill>
                <a:latin typeface="Adobe Fangsong Std R" pitchFamily="18" charset="-128"/>
                <a:ea typeface="Adobe Fangsong Std R" pitchFamily="18" charset="-128"/>
              </a:rPr>
              <a:t>CANCER</a:t>
            </a:r>
            <a:endParaRPr lang="en-US" sz="2800" b="1" dirty="0">
              <a:solidFill>
                <a:srgbClr val="C00000"/>
              </a:solidFill>
              <a:latin typeface="Adobe Fangsong Std R" pitchFamily="18" charset="-128"/>
              <a:ea typeface="Adobe Fangsong Std R" pitchFamily="18" charset="-128"/>
            </a:endParaRPr>
          </a:p>
        </p:txBody>
      </p:sp>
      <p:sp>
        <p:nvSpPr>
          <p:cNvPr id="5" name="Rectangle 8"/>
          <p:cNvSpPr>
            <a:spLocks noChangeArrowheads="1"/>
          </p:cNvSpPr>
          <p:nvPr/>
        </p:nvSpPr>
        <p:spPr bwMode="auto">
          <a:xfrm>
            <a:off x="827088" y="2924944"/>
            <a:ext cx="7489825" cy="2862322"/>
          </a:xfrm>
          <a:prstGeom prst="rect">
            <a:avLst/>
          </a:prstGeom>
          <a:noFill/>
          <a:ln w="9525">
            <a:noFill/>
            <a:miter lim="800000"/>
            <a:headEnd/>
            <a:tailEnd/>
          </a:ln>
        </p:spPr>
        <p:txBody>
          <a:bodyPr>
            <a:spAutoFit/>
          </a:bodyPr>
          <a:lstStyle/>
          <a:p>
            <a:r>
              <a:rPr lang="en-US" sz="2000" dirty="0">
                <a:solidFill>
                  <a:srgbClr val="C00000"/>
                </a:solidFill>
                <a:latin typeface="Adobe Fangsong Std R" pitchFamily="18" charset="-128"/>
                <a:ea typeface="Adobe Fangsong Std R" pitchFamily="18" charset="-128"/>
                <a:cs typeface="Arial" pitchFamily="34" charset="0"/>
              </a:rPr>
              <a:t>Definition: Tissue consisting of a heterogeneous population of cells that differ in biological characteristics and potential for self renewal. (</a:t>
            </a:r>
            <a:r>
              <a:rPr lang="en-US" sz="2000" dirty="0" err="1">
                <a:solidFill>
                  <a:srgbClr val="C00000"/>
                </a:solidFill>
                <a:latin typeface="Adobe Fangsong Std R" pitchFamily="18" charset="-128"/>
                <a:ea typeface="Adobe Fangsong Std R" pitchFamily="18" charset="-128"/>
                <a:cs typeface="Arial" pitchFamily="34" charset="0"/>
              </a:rPr>
              <a:t>Reya</a:t>
            </a:r>
            <a:r>
              <a:rPr lang="en-US" sz="2000" dirty="0">
                <a:solidFill>
                  <a:srgbClr val="C00000"/>
                </a:solidFill>
                <a:latin typeface="Adobe Fangsong Std R" pitchFamily="18" charset="-128"/>
                <a:ea typeface="Adobe Fangsong Std R" pitchFamily="18" charset="-128"/>
                <a:cs typeface="Arial" pitchFamily="34" charset="0"/>
              </a:rPr>
              <a:t> et al, 2001)</a:t>
            </a:r>
          </a:p>
          <a:p>
            <a:endParaRPr lang="en-US" sz="2000" dirty="0">
              <a:solidFill>
                <a:srgbClr val="C00000"/>
              </a:solidFill>
              <a:latin typeface="Adobe Fangsong Std R" pitchFamily="18" charset="-128"/>
              <a:ea typeface="Adobe Fangsong Std R" pitchFamily="18" charset="-128"/>
              <a:cs typeface="Arial" pitchFamily="34" charset="0"/>
            </a:endParaRPr>
          </a:p>
          <a:p>
            <a:r>
              <a:rPr lang="en-US" sz="2000" dirty="0">
                <a:solidFill>
                  <a:srgbClr val="C00000"/>
                </a:solidFill>
                <a:latin typeface="Adobe Fangsong Std R" pitchFamily="18" charset="-128"/>
                <a:ea typeface="Adobe Fangsong Std R" pitchFamily="18" charset="-128"/>
                <a:cs typeface="Arial" pitchFamily="34" charset="0"/>
              </a:rPr>
              <a:t>An abnormal mass of tissue the growth of which exceeds and is uncoordinated with that of normal tissues and persist in the same extensive manner after cessation of which evoked the change. (Robbins 7</a:t>
            </a:r>
            <a:r>
              <a:rPr lang="en-US" sz="2000" baseline="30000" dirty="0">
                <a:solidFill>
                  <a:srgbClr val="C00000"/>
                </a:solidFill>
                <a:latin typeface="Adobe Fangsong Std R" pitchFamily="18" charset="-128"/>
                <a:ea typeface="Adobe Fangsong Std R" pitchFamily="18" charset="-128"/>
                <a:cs typeface="Arial" pitchFamily="34" charset="0"/>
              </a:rPr>
              <a:t>th</a:t>
            </a:r>
            <a:r>
              <a:rPr lang="en-US" sz="2000" dirty="0">
                <a:solidFill>
                  <a:srgbClr val="C00000"/>
                </a:solidFill>
                <a:latin typeface="Adobe Fangsong Std R" pitchFamily="18" charset="-128"/>
                <a:ea typeface="Adobe Fangsong Std R" pitchFamily="18" charset="-128"/>
                <a:cs typeface="Arial" pitchFamily="34" charset="0"/>
              </a:rPr>
              <a:t> edition)</a:t>
            </a:r>
          </a:p>
          <a:p>
            <a:endParaRPr lang="en-US" sz="2000" dirty="0">
              <a:solidFill>
                <a:srgbClr val="C00000"/>
              </a:solidFill>
              <a:latin typeface="Adobe Fangsong Std R" pitchFamily="18" charset="-128"/>
              <a:ea typeface="Adobe Fangsong Std R" pitchFamily="18" charset="-128"/>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04800" y="1412776"/>
            <a:ext cx="8534400" cy="758825"/>
          </a:xfrm>
        </p:spPr>
        <p:txBody>
          <a:bodyPr>
            <a:normAutofit/>
          </a:bodyPr>
          <a:lstStyle/>
          <a:p>
            <a:pPr eaLnBrk="1" hangingPunct="1"/>
            <a:r>
              <a:rPr lang="en-US" sz="2800" b="1" dirty="0" smtClean="0">
                <a:solidFill>
                  <a:srgbClr val="C00000"/>
                </a:solidFill>
                <a:latin typeface="Adobe Fangsong Std R" pitchFamily="18" charset="-128"/>
                <a:ea typeface="Adobe Fangsong Std R" pitchFamily="18" charset="-128"/>
              </a:rPr>
              <a:t>MEANING OF SHLOKA NO.45 </a:t>
            </a:r>
          </a:p>
        </p:txBody>
      </p:sp>
      <p:sp>
        <p:nvSpPr>
          <p:cNvPr id="5" name="Content Placeholder 2"/>
          <p:cNvSpPr>
            <a:spLocks noGrp="1"/>
          </p:cNvSpPr>
          <p:nvPr>
            <p:ph sz="quarter" idx="1"/>
          </p:nvPr>
        </p:nvSpPr>
        <p:spPr>
          <a:xfrm>
            <a:off x="323528" y="2636912"/>
            <a:ext cx="8504238" cy="3456384"/>
          </a:xfrm>
        </p:spPr>
        <p:txBody>
          <a:bodyPr>
            <a:normAutofit lnSpcReduction="10000"/>
          </a:bodyPr>
          <a:lstStyle/>
          <a:p>
            <a:r>
              <a:rPr lang="en-US" sz="2800" dirty="0" smtClean="0">
                <a:solidFill>
                  <a:srgbClr val="C00000"/>
                </a:solidFill>
                <a:latin typeface="Adobe Fangsong Std R" pitchFamily="18" charset="-128"/>
                <a:ea typeface="Adobe Fangsong Std R" pitchFamily="18" charset="-128"/>
              </a:rPr>
              <a:t>Person who is suffering from dreadful </a:t>
            </a:r>
            <a:r>
              <a:rPr lang="en-US" sz="2800" dirty="0" smtClean="0">
                <a:solidFill>
                  <a:srgbClr val="C00000"/>
                </a:solidFill>
                <a:latin typeface="Adobe Fangsong Std R" pitchFamily="18" charset="-128"/>
                <a:ea typeface="Adobe Fangsong Std R" pitchFamily="18" charset="-128"/>
              </a:rPr>
              <a:t>disease,  prognosis of disease by Doctors is very poor -</a:t>
            </a:r>
            <a:r>
              <a:rPr lang="en-US" sz="2800" b="1" dirty="0" smtClean="0">
                <a:solidFill>
                  <a:srgbClr val="C00000"/>
                </a:solidFill>
                <a:latin typeface="Adobe Fangsong Std R" pitchFamily="18" charset="-128"/>
                <a:ea typeface="Adobe Fangsong Std R" pitchFamily="18" charset="-128"/>
              </a:rPr>
              <a:t> </a:t>
            </a:r>
            <a:r>
              <a:rPr lang="en-US" sz="2800" b="1" dirty="0" err="1" smtClean="0">
                <a:solidFill>
                  <a:srgbClr val="C00000"/>
                </a:solidFill>
                <a:latin typeface="Adobe Fangsong Std R" pitchFamily="18" charset="-128"/>
                <a:ea typeface="Adobe Fangsong Std R" pitchFamily="18" charset="-128"/>
              </a:rPr>
              <a:t>ascites</a:t>
            </a:r>
            <a:r>
              <a:rPr lang="en-US" sz="2800" b="1" dirty="0" smtClean="0">
                <a:solidFill>
                  <a:srgbClr val="C00000"/>
                </a:solidFill>
                <a:latin typeface="Adobe Fangsong Std R" pitchFamily="18" charset="-128"/>
                <a:ea typeface="Adobe Fangsong Std R" pitchFamily="18" charset="-128"/>
              </a:rPr>
              <a:t>, a type of </a:t>
            </a:r>
            <a:r>
              <a:rPr lang="en-US" sz="2800" b="1" dirty="0" smtClean="0">
                <a:solidFill>
                  <a:srgbClr val="C00000"/>
                </a:solidFill>
                <a:latin typeface="Adobe Fangsong Std R" pitchFamily="18" charset="-128"/>
                <a:ea typeface="Adobe Fangsong Std R" pitchFamily="18" charset="-128"/>
              </a:rPr>
              <a:t>cancer -</a:t>
            </a:r>
          </a:p>
          <a:p>
            <a:pPr>
              <a:buNone/>
            </a:pPr>
            <a:r>
              <a:rPr lang="en-US" sz="2800" b="1" dirty="0" smtClean="0">
                <a:solidFill>
                  <a:srgbClr val="C00000"/>
                </a:solidFill>
                <a:latin typeface="Adobe Fangsong Std R" pitchFamily="18" charset="-128"/>
                <a:ea typeface="Adobe Fangsong Std R" pitchFamily="18" charset="-128"/>
              </a:rPr>
              <a:t>	</a:t>
            </a:r>
            <a:r>
              <a:rPr lang="en-US" sz="2800" b="1" dirty="0" err="1" smtClean="0">
                <a:solidFill>
                  <a:srgbClr val="C00000"/>
                </a:solidFill>
                <a:latin typeface="Adobe Fangsong Std R" pitchFamily="18" charset="-128"/>
                <a:ea typeface="Adobe Fangsong Std R" pitchFamily="18" charset="-128"/>
              </a:rPr>
              <a:t>eg</a:t>
            </a:r>
            <a:r>
              <a:rPr lang="en-US" sz="2800" b="1" dirty="0" smtClean="0">
                <a:solidFill>
                  <a:srgbClr val="C00000"/>
                </a:solidFill>
                <a:latin typeface="Adobe Fangsong Std R" pitchFamily="18" charset="-128"/>
                <a:ea typeface="Adobe Fangsong Std R" pitchFamily="18" charset="-128"/>
              </a:rPr>
              <a:t>. -  liver, stomach, breast, ovary, spillage </a:t>
            </a:r>
            <a:r>
              <a:rPr lang="en-US" sz="2800" b="1" dirty="0" smtClean="0">
                <a:solidFill>
                  <a:srgbClr val="C00000"/>
                </a:solidFill>
                <a:latin typeface="Adobe Fangsong Std R" pitchFamily="18" charset="-128"/>
                <a:ea typeface="Adobe Fangsong Std R" pitchFamily="18" charset="-128"/>
              </a:rPr>
              <a:t>in which stomach bloats up</a:t>
            </a:r>
            <a:r>
              <a:rPr lang="en-US" sz="2800" dirty="0" smtClean="0">
                <a:solidFill>
                  <a:srgbClr val="C00000"/>
                </a:solidFill>
                <a:latin typeface="Adobe Fangsong Std R" pitchFamily="18" charset="-128"/>
                <a:ea typeface="Adobe Fangsong Std R" pitchFamily="18" charset="-128"/>
              </a:rPr>
              <a:t>, </a:t>
            </a:r>
            <a:r>
              <a:rPr lang="en-US" sz="2800" dirty="0" smtClean="0">
                <a:solidFill>
                  <a:srgbClr val="C00000"/>
                </a:solidFill>
                <a:latin typeface="Adobe Fangsong Std R" pitchFamily="18" charset="-128"/>
                <a:ea typeface="Adobe Fangsong Std R" pitchFamily="18" charset="-128"/>
              </a:rPr>
              <a:t>morbid condition with family members loosing hope </a:t>
            </a:r>
            <a:r>
              <a:rPr lang="en-US" sz="2800" dirty="0" smtClean="0">
                <a:solidFill>
                  <a:srgbClr val="C00000"/>
                </a:solidFill>
                <a:latin typeface="Adobe Fangsong Std R" pitchFamily="18" charset="-128"/>
                <a:ea typeface="Adobe Fangsong Std R" pitchFamily="18" charset="-128"/>
              </a:rPr>
              <a:t>of life, </a:t>
            </a:r>
            <a:r>
              <a:rPr lang="en-US" sz="2800" b="1" dirty="0" smtClean="0">
                <a:solidFill>
                  <a:srgbClr val="C00000"/>
                </a:solidFill>
                <a:latin typeface="Adobe Fangsong Std R" pitchFamily="18" charset="-128"/>
                <a:ea typeface="Adobe Fangsong Std R" pitchFamily="18" charset="-128"/>
              </a:rPr>
              <a:t>attain </a:t>
            </a:r>
            <a:r>
              <a:rPr lang="en-US" sz="2800" b="1" dirty="0" smtClean="0">
                <a:solidFill>
                  <a:srgbClr val="C00000"/>
                </a:solidFill>
                <a:latin typeface="Adobe Fangsong Std R" pitchFamily="18" charset="-128"/>
                <a:ea typeface="Adobe Fangsong Std R" pitchFamily="18" charset="-128"/>
              </a:rPr>
              <a:t>good health and becomes like cupid  </a:t>
            </a:r>
            <a:r>
              <a:rPr lang="en-US" sz="2800" b="1" dirty="0" smtClean="0">
                <a:solidFill>
                  <a:srgbClr val="C00000"/>
                </a:solidFill>
                <a:latin typeface="Adobe Fangsong Std R" pitchFamily="18" charset="-128"/>
                <a:ea typeface="Adobe Fangsong Std R" pitchFamily="18" charset="-128"/>
              </a:rPr>
              <a:t>by chanting </a:t>
            </a:r>
            <a:r>
              <a:rPr lang="en-US" sz="2800" b="1" dirty="0" err="1" smtClean="0">
                <a:solidFill>
                  <a:srgbClr val="C00000"/>
                </a:solidFill>
                <a:latin typeface="Adobe Fangsong Std R" pitchFamily="18" charset="-128"/>
                <a:ea typeface="Adobe Fangsong Std R" pitchFamily="18" charset="-128"/>
              </a:rPr>
              <a:t>shloka</a:t>
            </a:r>
            <a:r>
              <a:rPr lang="en-US" sz="2800" b="1" dirty="0" smtClean="0">
                <a:solidFill>
                  <a:srgbClr val="C00000"/>
                </a:solidFill>
                <a:latin typeface="Adobe Fangsong Std R" pitchFamily="18" charset="-128"/>
                <a:ea typeface="Adobe Fangsong Std R" pitchFamily="18" charset="-128"/>
              </a:rPr>
              <a:t> and applying holy water of </a:t>
            </a:r>
            <a:r>
              <a:rPr lang="en-US" sz="2800" b="1" dirty="0" err="1" smtClean="0">
                <a:solidFill>
                  <a:srgbClr val="C00000"/>
                </a:solidFill>
                <a:latin typeface="Adobe Fangsong Std R" pitchFamily="18" charset="-128"/>
                <a:ea typeface="Adobe Fangsong Std R" pitchFamily="18" charset="-128"/>
              </a:rPr>
              <a:t>yantra</a:t>
            </a:r>
            <a:r>
              <a:rPr lang="en-US" sz="2800" dirty="0" smtClean="0">
                <a:solidFill>
                  <a:srgbClr val="C00000"/>
                </a:solidFill>
                <a:latin typeface="Adobe Fangsong Std R" pitchFamily="18" charset="-128"/>
                <a:ea typeface="Adobe Fangsong Std R" pitchFamily="18" charset="-128"/>
              </a:rPr>
              <a:t>.</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04800" y="1374031"/>
            <a:ext cx="8534400" cy="758825"/>
          </a:xfrm>
        </p:spPr>
        <p:txBody>
          <a:bodyPr>
            <a:normAutofit/>
          </a:bodyPr>
          <a:lstStyle/>
          <a:p>
            <a:pPr eaLnBrk="1" hangingPunct="1"/>
            <a:r>
              <a:rPr lang="en-US" sz="2800" b="1" dirty="0" smtClean="0">
                <a:solidFill>
                  <a:srgbClr val="C00000"/>
                </a:solidFill>
                <a:latin typeface="Adobe Fangsong Std R" pitchFamily="18" charset="-128"/>
                <a:ea typeface="Adobe Fangsong Std R" pitchFamily="18" charset="-128"/>
              </a:rPr>
              <a:t>SCIENTIFIC ANALYSIS OF MANTRA</a:t>
            </a:r>
          </a:p>
        </p:txBody>
      </p:sp>
      <p:sp>
        <p:nvSpPr>
          <p:cNvPr id="5" name="Content Placeholder 2"/>
          <p:cNvSpPr>
            <a:spLocks noGrp="1"/>
          </p:cNvSpPr>
          <p:nvPr>
            <p:ph sz="quarter" idx="1"/>
          </p:nvPr>
        </p:nvSpPr>
        <p:spPr>
          <a:xfrm>
            <a:off x="755576" y="2790056"/>
            <a:ext cx="5616624" cy="2151112"/>
          </a:xfrm>
        </p:spPr>
        <p:txBody>
          <a:bodyPr>
            <a:normAutofit/>
          </a:bodyPr>
          <a:lstStyle/>
          <a:p>
            <a:pPr eaLnBrk="1" hangingPunct="1"/>
            <a:r>
              <a:rPr lang="en-US" sz="2800" dirty="0" smtClean="0">
                <a:solidFill>
                  <a:srgbClr val="C00000"/>
                </a:solidFill>
                <a:latin typeface="Adobe Fangsong Std R" pitchFamily="18" charset="-128"/>
                <a:ea typeface="Adobe Fangsong Std R" pitchFamily="18" charset="-128"/>
              </a:rPr>
              <a:t> Music or sound therapy</a:t>
            </a:r>
          </a:p>
          <a:p>
            <a:pPr eaLnBrk="1" hangingPunct="1"/>
            <a:endParaRPr lang="en-US" sz="2800" dirty="0" smtClean="0">
              <a:solidFill>
                <a:srgbClr val="C00000"/>
              </a:solidFill>
              <a:latin typeface="Adobe Fangsong Std R" pitchFamily="18" charset="-128"/>
              <a:ea typeface="Adobe Fangsong Std R" pitchFamily="18" charset="-128"/>
            </a:endParaRPr>
          </a:p>
          <a:p>
            <a:pPr eaLnBrk="1" hangingPunct="1"/>
            <a:r>
              <a:rPr lang="en-US" sz="2800" dirty="0" smtClean="0">
                <a:solidFill>
                  <a:srgbClr val="C00000"/>
                </a:solidFill>
                <a:latin typeface="Adobe Fangsong Std R" pitchFamily="18" charset="-128"/>
                <a:ea typeface="Adobe Fangsong Std R" pitchFamily="18" charset="-128"/>
              </a:rPr>
              <a:t> Tranquility state</a:t>
            </a:r>
          </a:p>
          <a:p>
            <a:pPr eaLnBrk="1" hangingPunct="1"/>
            <a:endParaRPr lang="en-US" sz="2800" dirty="0" smtClean="0">
              <a:solidFill>
                <a:srgbClr val="C00000"/>
              </a:solidFill>
              <a:latin typeface="Adobe Fangsong Std R" pitchFamily="18" charset="-128"/>
              <a:ea typeface="Adobe Fangsong Std R" pitchFamily="18" charset="-128"/>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01625" y="1412776"/>
            <a:ext cx="8534400" cy="758825"/>
          </a:xfrm>
        </p:spPr>
        <p:txBody>
          <a:bodyPr>
            <a:normAutofit/>
          </a:bodyPr>
          <a:lstStyle/>
          <a:p>
            <a:pPr eaLnBrk="1" hangingPunct="1"/>
            <a:r>
              <a:rPr lang="en-US" sz="2800" b="1" dirty="0" smtClean="0">
                <a:solidFill>
                  <a:srgbClr val="C00000"/>
                </a:solidFill>
                <a:latin typeface="Adobe Fangsong Std R" pitchFamily="18" charset="-128"/>
                <a:ea typeface="Adobe Fangsong Std R" pitchFamily="18" charset="-128"/>
              </a:rPr>
              <a:t>SOUND THERAPY</a:t>
            </a:r>
          </a:p>
        </p:txBody>
      </p:sp>
      <p:sp>
        <p:nvSpPr>
          <p:cNvPr id="5" name="Content Placeholder 2"/>
          <p:cNvSpPr>
            <a:spLocks noGrp="1"/>
          </p:cNvSpPr>
          <p:nvPr>
            <p:ph sz="quarter" idx="1"/>
          </p:nvPr>
        </p:nvSpPr>
        <p:spPr>
          <a:xfrm>
            <a:off x="251520" y="2348880"/>
            <a:ext cx="8504238" cy="3888432"/>
          </a:xfrm>
        </p:spPr>
        <p:txBody>
          <a:bodyPr>
            <a:normAutofit/>
          </a:bodyPr>
          <a:lstStyle/>
          <a:p>
            <a:pPr eaLnBrk="1" hangingPunct="1">
              <a:defRPr/>
            </a:pPr>
            <a:r>
              <a:rPr lang="en-US" sz="2400" dirty="0" smtClean="0">
                <a:solidFill>
                  <a:srgbClr val="C00000"/>
                </a:solidFill>
                <a:latin typeface="Adobe Fangsong Std R" pitchFamily="18" charset="-128"/>
                <a:ea typeface="Adobe Fangsong Std R" pitchFamily="18" charset="-128"/>
              </a:rPr>
              <a:t>Everything has particular vibratory frequency .Every thought every word </a:t>
            </a:r>
            <a:r>
              <a:rPr lang="en-US" sz="2400" dirty="0">
                <a:solidFill>
                  <a:srgbClr val="C00000"/>
                </a:solidFill>
                <a:latin typeface="Adobe Fangsong Std R" pitchFamily="18" charset="-128"/>
                <a:ea typeface="Adobe Fangsong Std R" pitchFamily="18" charset="-128"/>
              </a:rPr>
              <a:t>a</a:t>
            </a:r>
            <a:r>
              <a:rPr lang="en-US" sz="2400" dirty="0" smtClean="0">
                <a:solidFill>
                  <a:srgbClr val="C00000"/>
                </a:solidFill>
                <a:latin typeface="Adobe Fangsong Std R" pitchFamily="18" charset="-128"/>
                <a:ea typeface="Adobe Fangsong Std R" pitchFamily="18" charset="-128"/>
              </a:rPr>
              <a:t>nd every emotion.</a:t>
            </a:r>
          </a:p>
          <a:p>
            <a:pPr marL="0" indent="0" eaLnBrk="1" hangingPunct="1">
              <a:buFont typeface="Wingdings 2" pitchFamily="18" charset="2"/>
              <a:buNone/>
              <a:defRPr/>
            </a:pPr>
            <a:endParaRPr lang="en-US" sz="2400" dirty="0" smtClean="0">
              <a:solidFill>
                <a:srgbClr val="C00000"/>
              </a:solidFill>
              <a:latin typeface="Adobe Fangsong Std R" pitchFamily="18" charset="-128"/>
              <a:ea typeface="Adobe Fangsong Std R" pitchFamily="18" charset="-128"/>
            </a:endParaRPr>
          </a:p>
          <a:p>
            <a:pPr eaLnBrk="1" hangingPunct="1">
              <a:defRPr/>
            </a:pPr>
            <a:r>
              <a:rPr lang="en-US" sz="2400" dirty="0" smtClean="0">
                <a:solidFill>
                  <a:srgbClr val="C00000"/>
                </a:solidFill>
                <a:latin typeface="Adobe Fangsong Std R" pitchFamily="18" charset="-128"/>
                <a:ea typeface="Adobe Fangsong Std R" pitchFamily="18" charset="-128"/>
              </a:rPr>
              <a:t>Realizing this fact ,that SOUND is the most powerful element .</a:t>
            </a:r>
          </a:p>
          <a:p>
            <a:pPr eaLnBrk="1" hangingPunct="1">
              <a:defRPr/>
            </a:pPr>
            <a:endParaRPr lang="en-US" sz="2400" dirty="0" smtClean="0">
              <a:solidFill>
                <a:srgbClr val="C00000"/>
              </a:solidFill>
              <a:latin typeface="Adobe Fangsong Std R" pitchFamily="18" charset="-128"/>
              <a:ea typeface="Adobe Fangsong Std R" pitchFamily="18" charset="-128"/>
            </a:endParaRPr>
          </a:p>
          <a:p>
            <a:pPr eaLnBrk="1" hangingPunct="1">
              <a:defRPr/>
            </a:pPr>
            <a:r>
              <a:rPr lang="en-US" sz="2400" dirty="0" smtClean="0">
                <a:solidFill>
                  <a:srgbClr val="C00000"/>
                </a:solidFill>
                <a:latin typeface="Adobe Fangsong Std R" pitchFamily="18" charset="-128"/>
                <a:ea typeface="Adobe Fangsong Std R" pitchFamily="18" charset="-128"/>
              </a:rPr>
              <a:t>Our ancient sages developed the science of MUSIC or SOUND Therapy, called bio waves or mantra .collection of  MANTRA  is called  STOTRA.</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01625" y="1374031"/>
            <a:ext cx="8534400" cy="758825"/>
          </a:xfrm>
        </p:spPr>
        <p:txBody>
          <a:bodyPr>
            <a:normAutofit/>
          </a:bodyPr>
          <a:lstStyle/>
          <a:p>
            <a:pPr eaLnBrk="1" hangingPunct="1"/>
            <a:r>
              <a:rPr lang="en-US" sz="2800" b="1" dirty="0" smtClean="0">
                <a:solidFill>
                  <a:srgbClr val="C00000"/>
                </a:solidFill>
                <a:latin typeface="Adobe Fangsong Std R" pitchFamily="18" charset="-128"/>
                <a:ea typeface="Adobe Fangsong Std R" pitchFamily="18" charset="-128"/>
              </a:rPr>
              <a:t>AT PHYSICAL LEVEL </a:t>
            </a:r>
          </a:p>
        </p:txBody>
      </p:sp>
      <p:sp>
        <p:nvSpPr>
          <p:cNvPr id="5" name="Content Placeholder 2"/>
          <p:cNvSpPr>
            <a:spLocks noGrp="1"/>
          </p:cNvSpPr>
          <p:nvPr>
            <p:ph sz="quarter" idx="1"/>
          </p:nvPr>
        </p:nvSpPr>
        <p:spPr>
          <a:xfrm>
            <a:off x="301625" y="2169368"/>
            <a:ext cx="8504238" cy="4572000"/>
          </a:xfrm>
        </p:spPr>
        <p:txBody>
          <a:bodyPr>
            <a:normAutofit/>
          </a:bodyPr>
          <a:lstStyle/>
          <a:p>
            <a:pPr eaLnBrk="1" hangingPunct="1"/>
            <a:r>
              <a:rPr lang="en-US" sz="2800" dirty="0" smtClean="0">
                <a:solidFill>
                  <a:srgbClr val="C00000"/>
                </a:solidFill>
                <a:latin typeface="Adobe Fangsong Std R" pitchFamily="18" charset="-128"/>
                <a:ea typeface="Adobe Fangsong Std R" pitchFamily="18" charset="-128"/>
              </a:rPr>
              <a:t>Sound works with movement of tongue.</a:t>
            </a:r>
          </a:p>
          <a:p>
            <a:pPr eaLnBrk="1" hangingPunct="1"/>
            <a:endParaRPr lang="en-US" sz="2800" dirty="0" smtClean="0">
              <a:solidFill>
                <a:srgbClr val="C00000"/>
              </a:solidFill>
              <a:latin typeface="Adobe Fangsong Std R" pitchFamily="18" charset="-128"/>
              <a:ea typeface="Adobe Fangsong Std R" pitchFamily="18" charset="-128"/>
            </a:endParaRPr>
          </a:p>
          <a:p>
            <a:pPr eaLnBrk="1" hangingPunct="1"/>
            <a:r>
              <a:rPr lang="en-US" sz="2800" dirty="0" smtClean="0">
                <a:solidFill>
                  <a:srgbClr val="C00000"/>
                </a:solidFill>
                <a:latin typeface="Adobe Fangsong Std R" pitchFamily="18" charset="-128"/>
                <a:ea typeface="Adobe Fangsong Std R" pitchFamily="18" charset="-128"/>
              </a:rPr>
              <a:t>Hard palate forms 84 meridian points </a:t>
            </a:r>
          </a:p>
          <a:p>
            <a:pPr eaLnBrk="1" hangingPunct="1"/>
            <a:endParaRPr lang="en-US" sz="2800" dirty="0" smtClean="0">
              <a:solidFill>
                <a:srgbClr val="C00000"/>
              </a:solidFill>
              <a:latin typeface="Adobe Fangsong Std R" pitchFamily="18" charset="-128"/>
              <a:ea typeface="Adobe Fangsong Std R" pitchFamily="18" charset="-128"/>
            </a:endParaRPr>
          </a:p>
          <a:p>
            <a:pPr eaLnBrk="1" hangingPunct="1"/>
            <a:r>
              <a:rPr lang="en-US" sz="2800" dirty="0" smtClean="0">
                <a:solidFill>
                  <a:srgbClr val="C00000"/>
                </a:solidFill>
                <a:latin typeface="Adobe Fangsong Std R" pitchFamily="18" charset="-128"/>
                <a:ea typeface="Adobe Fangsong Std R" pitchFamily="18" charset="-128"/>
              </a:rPr>
              <a:t>Pronouncing  MANTRA stimulates these meridian points which stimulates HYPOTHALAMUS  to secrete neurotransmission fluids </a:t>
            </a:r>
          </a:p>
          <a:p>
            <a:pPr eaLnBrk="1" hangingPunct="1"/>
            <a:endParaRPr lang="en-US" sz="2800" dirty="0" smtClean="0">
              <a:solidFill>
                <a:srgbClr val="C00000"/>
              </a:solidFill>
              <a:latin typeface="Adobe Fangsong Std R" pitchFamily="18" charset="-128"/>
              <a:ea typeface="Adobe Fangsong Std R" pitchFamily="18" charset="-128"/>
            </a:endParaRPr>
          </a:p>
          <a:p>
            <a:pPr eaLnBrk="1" hangingPunct="1"/>
            <a:r>
              <a:rPr lang="en-US" sz="2800" dirty="0" smtClean="0">
                <a:solidFill>
                  <a:srgbClr val="C00000"/>
                </a:solidFill>
                <a:latin typeface="Adobe Fangsong Std R" pitchFamily="18" charset="-128"/>
                <a:ea typeface="Adobe Fangsong Std R" pitchFamily="18" charset="-128"/>
              </a:rPr>
              <a:t>Sound vibrations also received by the ear</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4320" y="2136533"/>
            <a:ext cx="1962472" cy="572387"/>
          </a:xfrm>
          <a:prstGeom prst="rect">
            <a:avLst/>
          </a:prstGeom>
          <a:solidFill>
            <a:srgbClr val="580000"/>
          </a:solidFill>
          <a:ln>
            <a:solidFill>
              <a:srgbClr val="FF0000"/>
            </a:solid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ts val="2000"/>
              </a:lnSpc>
              <a:spcBef>
                <a:spcPts val="0"/>
              </a:spcBef>
              <a:spcAft>
                <a:spcPts val="0"/>
              </a:spcAft>
              <a:defRPr/>
            </a:pPr>
            <a:endParaRPr lang="en-US" sz="2200" dirty="0"/>
          </a:p>
          <a:p>
            <a:pPr algn="ctr" fontAlgn="auto">
              <a:lnSpc>
                <a:spcPts val="2000"/>
              </a:lnSpc>
              <a:spcBef>
                <a:spcPts val="0"/>
              </a:spcBef>
              <a:spcAft>
                <a:spcPts val="0"/>
              </a:spcAft>
              <a:defRPr/>
            </a:pPr>
            <a:r>
              <a:rPr lang="en-US" sz="2200" dirty="0"/>
              <a:t>Sound Vibration</a:t>
            </a:r>
          </a:p>
          <a:p>
            <a:pPr algn="ctr" fontAlgn="auto">
              <a:lnSpc>
                <a:spcPts val="2000"/>
              </a:lnSpc>
              <a:spcBef>
                <a:spcPts val="0"/>
              </a:spcBef>
              <a:spcAft>
                <a:spcPts val="0"/>
              </a:spcAft>
              <a:defRPr/>
            </a:pPr>
            <a:endParaRPr lang="en-US" sz="2200" dirty="0"/>
          </a:p>
        </p:txBody>
      </p:sp>
      <p:cxnSp>
        <p:nvCxnSpPr>
          <p:cNvPr id="5" name="Straight Arrow Connector 4"/>
          <p:cNvCxnSpPr/>
          <p:nvPr/>
        </p:nvCxnSpPr>
        <p:spPr>
          <a:xfrm>
            <a:off x="2590800" y="2328096"/>
            <a:ext cx="749555"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3596640" y="2122677"/>
            <a:ext cx="1962472" cy="572387"/>
          </a:xfrm>
          <a:prstGeom prst="rect">
            <a:avLst/>
          </a:prstGeom>
          <a:solidFill>
            <a:srgbClr val="580000"/>
          </a:solidFill>
          <a:ln>
            <a:solidFill>
              <a:srgbClr val="FF0000"/>
            </a:solid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200" dirty="0"/>
              <a:t>Ear</a:t>
            </a:r>
          </a:p>
        </p:txBody>
      </p:sp>
      <p:cxnSp>
        <p:nvCxnSpPr>
          <p:cNvPr id="7" name="Straight Arrow Connector 6"/>
          <p:cNvCxnSpPr/>
          <p:nvPr/>
        </p:nvCxnSpPr>
        <p:spPr>
          <a:xfrm>
            <a:off x="8100392" y="2708920"/>
            <a:ext cx="0" cy="50405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5905500" y="2375721"/>
            <a:ext cx="749555"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6858000" y="2091613"/>
            <a:ext cx="1962472" cy="572387"/>
          </a:xfrm>
          <a:prstGeom prst="rect">
            <a:avLst/>
          </a:prstGeom>
          <a:solidFill>
            <a:srgbClr val="580000"/>
          </a:solidFill>
          <a:ln>
            <a:solidFill>
              <a:srgbClr val="FF0000"/>
            </a:solid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200" dirty="0"/>
              <a:t>Electric signal</a:t>
            </a:r>
          </a:p>
        </p:txBody>
      </p:sp>
      <p:sp>
        <p:nvSpPr>
          <p:cNvPr id="10" name="Rectangle 9"/>
          <p:cNvSpPr/>
          <p:nvPr/>
        </p:nvSpPr>
        <p:spPr>
          <a:xfrm>
            <a:off x="6877050" y="3246513"/>
            <a:ext cx="1962472" cy="572387"/>
          </a:xfrm>
          <a:prstGeom prst="rect">
            <a:avLst/>
          </a:prstGeom>
          <a:solidFill>
            <a:srgbClr val="580000"/>
          </a:solidFill>
          <a:ln>
            <a:solidFill>
              <a:srgbClr val="FF0000"/>
            </a:solid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200" dirty="0"/>
              <a:t>Acoustic Nerve</a:t>
            </a:r>
          </a:p>
        </p:txBody>
      </p:sp>
      <p:sp>
        <p:nvSpPr>
          <p:cNvPr id="11" name="Rectangle 10"/>
          <p:cNvSpPr/>
          <p:nvPr/>
        </p:nvSpPr>
        <p:spPr>
          <a:xfrm>
            <a:off x="3596640" y="3246513"/>
            <a:ext cx="1962472" cy="572387"/>
          </a:xfrm>
          <a:prstGeom prst="rect">
            <a:avLst/>
          </a:prstGeom>
          <a:solidFill>
            <a:srgbClr val="580000"/>
          </a:solidFill>
          <a:ln>
            <a:solidFill>
              <a:srgbClr val="FF0000"/>
            </a:solid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200" dirty="0"/>
              <a:t>Acoustic Bar</a:t>
            </a:r>
          </a:p>
        </p:txBody>
      </p:sp>
      <p:sp>
        <p:nvSpPr>
          <p:cNvPr id="12" name="Rectangle 11"/>
          <p:cNvSpPr/>
          <p:nvPr/>
        </p:nvSpPr>
        <p:spPr>
          <a:xfrm>
            <a:off x="304800" y="3288661"/>
            <a:ext cx="1962472" cy="572387"/>
          </a:xfrm>
          <a:prstGeom prst="rect">
            <a:avLst/>
          </a:prstGeom>
          <a:solidFill>
            <a:srgbClr val="580000"/>
          </a:solidFill>
          <a:ln>
            <a:solidFill>
              <a:srgbClr val="FF0000"/>
            </a:solid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200" dirty="0"/>
              <a:t>Frontal Lobe</a:t>
            </a:r>
          </a:p>
        </p:txBody>
      </p:sp>
      <p:sp>
        <p:nvSpPr>
          <p:cNvPr id="13" name="Rectangle 12"/>
          <p:cNvSpPr/>
          <p:nvPr/>
        </p:nvSpPr>
        <p:spPr>
          <a:xfrm>
            <a:off x="350520" y="4368781"/>
            <a:ext cx="1962472" cy="572387"/>
          </a:xfrm>
          <a:prstGeom prst="rect">
            <a:avLst/>
          </a:prstGeom>
          <a:solidFill>
            <a:srgbClr val="580000"/>
          </a:solidFill>
          <a:ln>
            <a:solidFill>
              <a:srgbClr val="FF0000"/>
            </a:solid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ts val="2000"/>
              </a:lnSpc>
              <a:spcBef>
                <a:spcPts val="0"/>
              </a:spcBef>
              <a:spcAft>
                <a:spcPts val="0"/>
              </a:spcAft>
              <a:defRPr/>
            </a:pPr>
            <a:r>
              <a:rPr lang="en-US" sz="2200" dirty="0"/>
              <a:t>Various parts of Body</a:t>
            </a:r>
          </a:p>
        </p:txBody>
      </p:sp>
      <p:sp>
        <p:nvSpPr>
          <p:cNvPr id="14" name="Rectangle 13"/>
          <p:cNvSpPr/>
          <p:nvPr/>
        </p:nvSpPr>
        <p:spPr>
          <a:xfrm>
            <a:off x="3581400" y="4312592"/>
            <a:ext cx="4824411" cy="2316807"/>
          </a:xfrm>
          <a:prstGeom prst="rect">
            <a:avLst/>
          </a:prstGeom>
          <a:solidFill>
            <a:srgbClr val="580000"/>
          </a:solidFill>
          <a:ln>
            <a:solidFill>
              <a:srgbClr val="FF0000"/>
            </a:solidFill>
          </a:ln>
          <a:scene3d>
            <a:camera prst="orthographicFront"/>
            <a:lightRig rig="threePt" dir="t"/>
          </a:scene3d>
          <a:sp3d extrusionH="12700">
            <a:bevelT prst="angle"/>
            <a:bevelB prst="angle"/>
            <a:extrusionClr>
              <a:schemeClr val="bg2">
                <a:lumMod val="90000"/>
              </a:schemeClr>
            </a:extrusion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indent="-285750" fontAlgn="auto">
              <a:spcBef>
                <a:spcPts val="0"/>
              </a:spcBef>
              <a:spcAft>
                <a:spcPts val="0"/>
              </a:spcAft>
              <a:buFont typeface="Arial" pitchFamily="34" charset="0"/>
              <a:buChar char="•"/>
              <a:defRPr/>
            </a:pPr>
            <a:r>
              <a:rPr lang="en-US" sz="2200" dirty="0"/>
              <a:t>Lift his Spirit up</a:t>
            </a:r>
          </a:p>
          <a:p>
            <a:pPr marL="285750" indent="-285750" fontAlgn="auto">
              <a:spcBef>
                <a:spcPts val="0"/>
              </a:spcBef>
              <a:spcAft>
                <a:spcPts val="0"/>
              </a:spcAft>
              <a:buFont typeface="Arial" pitchFamily="34" charset="0"/>
              <a:buChar char="•"/>
              <a:defRPr/>
            </a:pPr>
            <a:r>
              <a:rPr lang="en-US" sz="2200" dirty="0"/>
              <a:t>Bring Back beautiful movement</a:t>
            </a:r>
          </a:p>
          <a:p>
            <a:pPr marL="285750" indent="-285750" fontAlgn="auto">
              <a:spcBef>
                <a:spcPts val="0"/>
              </a:spcBef>
              <a:spcAft>
                <a:spcPts val="0"/>
              </a:spcAft>
              <a:buFont typeface="Arial" pitchFamily="34" charset="0"/>
              <a:buChar char="•"/>
              <a:defRPr/>
            </a:pPr>
            <a:r>
              <a:rPr lang="en-US" sz="2200" dirty="0"/>
              <a:t>Make him deliriously happy</a:t>
            </a:r>
          </a:p>
          <a:p>
            <a:pPr marL="285750" indent="-285750" fontAlgn="auto">
              <a:spcBef>
                <a:spcPts val="0"/>
              </a:spcBef>
              <a:spcAft>
                <a:spcPts val="0"/>
              </a:spcAft>
              <a:buFont typeface="Arial" pitchFamily="34" charset="0"/>
              <a:buChar char="•"/>
              <a:defRPr/>
            </a:pPr>
            <a:r>
              <a:rPr lang="en-US" sz="2200" dirty="0"/>
              <a:t>Sensation of energy flow head from  base</a:t>
            </a:r>
          </a:p>
        </p:txBody>
      </p:sp>
      <p:cxnSp>
        <p:nvCxnSpPr>
          <p:cNvPr id="15" name="Straight Arrow Connector 14"/>
          <p:cNvCxnSpPr/>
          <p:nvPr/>
        </p:nvCxnSpPr>
        <p:spPr>
          <a:xfrm flipH="1">
            <a:off x="6084168" y="3433541"/>
            <a:ext cx="720080" cy="493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2915816" y="3433541"/>
            <a:ext cx="641242" cy="493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1331640" y="3861048"/>
            <a:ext cx="0" cy="43204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2667000" y="4556676"/>
            <a:ext cx="749555"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1" name="Title 1"/>
          <p:cNvSpPr>
            <a:spLocks noGrp="1"/>
          </p:cNvSpPr>
          <p:nvPr>
            <p:ph type="title"/>
          </p:nvPr>
        </p:nvSpPr>
        <p:spPr>
          <a:xfrm>
            <a:off x="301625" y="1374031"/>
            <a:ext cx="8534400" cy="758825"/>
          </a:xfrm>
        </p:spPr>
        <p:txBody>
          <a:bodyPr>
            <a:normAutofit/>
          </a:bodyPr>
          <a:lstStyle/>
          <a:p>
            <a:pPr eaLnBrk="1" hangingPunct="1"/>
            <a:r>
              <a:rPr lang="en-US" sz="2800" b="1" dirty="0" smtClean="0">
                <a:solidFill>
                  <a:srgbClr val="C00000"/>
                </a:solidFill>
                <a:latin typeface="Adobe Fangsong Std R" pitchFamily="18" charset="-128"/>
                <a:ea typeface="Adobe Fangsong Std R" pitchFamily="18" charset="-128"/>
              </a:rPr>
              <a:t>AT PHYSICAL LEVEL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01625" y="1374031"/>
            <a:ext cx="8534400" cy="758825"/>
          </a:xfrm>
        </p:spPr>
        <p:txBody>
          <a:bodyPr>
            <a:normAutofit/>
          </a:bodyPr>
          <a:lstStyle/>
          <a:p>
            <a:pPr eaLnBrk="1" hangingPunct="1"/>
            <a:r>
              <a:rPr lang="en-US" sz="2800" b="1" dirty="0" smtClean="0">
                <a:solidFill>
                  <a:srgbClr val="C00000"/>
                </a:solidFill>
                <a:latin typeface="Adobe Fangsong Std R" pitchFamily="18" charset="-128"/>
                <a:ea typeface="Adobe Fangsong Std R" pitchFamily="18" charset="-128"/>
              </a:rPr>
              <a:t>TRANQUILITY – STATE OF PEACE </a:t>
            </a:r>
          </a:p>
        </p:txBody>
      </p:sp>
      <p:sp>
        <p:nvSpPr>
          <p:cNvPr id="5" name="Content Placeholder 2"/>
          <p:cNvSpPr>
            <a:spLocks noGrp="1"/>
          </p:cNvSpPr>
          <p:nvPr>
            <p:ph sz="quarter" idx="1"/>
          </p:nvPr>
        </p:nvSpPr>
        <p:spPr>
          <a:xfrm>
            <a:off x="301625" y="2097360"/>
            <a:ext cx="8504238" cy="4427984"/>
          </a:xfrm>
        </p:spPr>
        <p:txBody>
          <a:bodyPr>
            <a:noAutofit/>
          </a:bodyPr>
          <a:lstStyle/>
          <a:p>
            <a:pPr eaLnBrk="1" hangingPunct="1">
              <a:spcAft>
                <a:spcPts val="900"/>
              </a:spcAft>
            </a:pPr>
            <a:r>
              <a:rPr lang="en-US" sz="2400" dirty="0" smtClean="0">
                <a:solidFill>
                  <a:srgbClr val="C00000"/>
                </a:solidFill>
                <a:latin typeface="Adobe Fangsong Std R" pitchFamily="18" charset="-128"/>
                <a:ea typeface="Adobe Fangsong Std R" pitchFamily="18" charset="-128"/>
              </a:rPr>
              <a:t> Stress  </a:t>
            </a:r>
          </a:p>
          <a:p>
            <a:pPr eaLnBrk="1" hangingPunct="1">
              <a:spcAft>
                <a:spcPts val="900"/>
              </a:spcAft>
            </a:pPr>
            <a:r>
              <a:rPr lang="en-US" sz="2400" dirty="0" smtClean="0">
                <a:solidFill>
                  <a:srgbClr val="C00000"/>
                </a:solidFill>
                <a:latin typeface="Adobe Fangsong Std R" pitchFamily="18" charset="-128"/>
                <a:ea typeface="Adobe Fangsong Std R" pitchFamily="18" charset="-128"/>
              </a:rPr>
              <a:t>Stimulates Para ventricular nucleus of HYPOTHALAMUS that causes release of CRF (Corticotrophin release factor)</a:t>
            </a:r>
          </a:p>
          <a:p>
            <a:pPr eaLnBrk="1" hangingPunct="1">
              <a:spcAft>
                <a:spcPts val="900"/>
              </a:spcAft>
            </a:pPr>
            <a:r>
              <a:rPr lang="en-US" sz="2400" dirty="0" smtClean="0">
                <a:solidFill>
                  <a:srgbClr val="C00000"/>
                </a:solidFill>
                <a:latin typeface="Adobe Fangsong Std R" pitchFamily="18" charset="-128"/>
                <a:ea typeface="Adobe Fangsong Std R" pitchFamily="18" charset="-128"/>
              </a:rPr>
              <a:t>CRF affects Limbic system &amp; stressful behavior &amp; sympathetic  activation occurs.</a:t>
            </a:r>
          </a:p>
          <a:p>
            <a:pPr eaLnBrk="1" hangingPunct="1">
              <a:spcAft>
                <a:spcPts val="900"/>
              </a:spcAft>
            </a:pPr>
            <a:r>
              <a:rPr lang="en-US" sz="2400" dirty="0" smtClean="0">
                <a:solidFill>
                  <a:srgbClr val="C00000"/>
                </a:solidFill>
                <a:latin typeface="Adobe Fangsong Std R" pitchFamily="18" charset="-128"/>
                <a:ea typeface="Adobe Fangsong Std R" pitchFamily="18" charset="-128"/>
              </a:rPr>
              <a:t>When it reaches to peak then excess runs downs through median eminence to pituitary gland to release ACTH</a:t>
            </a:r>
          </a:p>
          <a:p>
            <a:pPr eaLnBrk="1" hangingPunct="1">
              <a:spcAft>
                <a:spcPts val="900"/>
              </a:spcAft>
            </a:pPr>
            <a:r>
              <a:rPr lang="en-US" sz="2400" dirty="0" smtClean="0">
                <a:solidFill>
                  <a:srgbClr val="C00000"/>
                </a:solidFill>
                <a:latin typeface="Adobe Fangsong Std R" pitchFamily="18" charset="-128"/>
                <a:ea typeface="Adobe Fangsong Std R" pitchFamily="18" charset="-128"/>
              </a:rPr>
              <a:t>ACTH    </a:t>
            </a:r>
          </a:p>
          <a:p>
            <a:pPr eaLnBrk="1" hangingPunct="1">
              <a:spcAft>
                <a:spcPts val="900"/>
              </a:spcAft>
            </a:pPr>
            <a:endParaRPr lang="en-US" sz="2400" dirty="0" smtClean="0">
              <a:solidFill>
                <a:srgbClr val="C00000"/>
              </a:solidFill>
              <a:latin typeface="Adobe Fangsong Std R" pitchFamily="18" charset="-128"/>
              <a:ea typeface="Adobe Fangsong Std R" pitchFamily="18" charset="-128"/>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sz="quarter" idx="1"/>
          </p:nvPr>
        </p:nvSpPr>
        <p:spPr>
          <a:xfrm>
            <a:off x="301625" y="2601416"/>
            <a:ext cx="8504238" cy="2915816"/>
          </a:xfrm>
        </p:spPr>
        <p:txBody>
          <a:bodyPr>
            <a:normAutofit/>
          </a:bodyPr>
          <a:lstStyle/>
          <a:p>
            <a:r>
              <a:rPr lang="en-US" sz="2400" dirty="0" smtClean="0">
                <a:solidFill>
                  <a:srgbClr val="C00000"/>
                </a:solidFill>
                <a:latin typeface="Adobe Fangsong Std R" pitchFamily="18" charset="-128"/>
                <a:ea typeface="Adobe Fangsong Std R" pitchFamily="18" charset="-128"/>
              </a:rPr>
              <a:t>ACTH will act on Adrenal cortex to  release corticosteroids</a:t>
            </a:r>
          </a:p>
          <a:p>
            <a:endParaRPr lang="en-US" sz="2400" dirty="0" smtClean="0">
              <a:solidFill>
                <a:srgbClr val="C00000"/>
              </a:solidFill>
              <a:latin typeface="Adobe Fangsong Std R" pitchFamily="18" charset="-128"/>
              <a:ea typeface="Adobe Fangsong Std R" pitchFamily="18" charset="-128"/>
            </a:endParaRPr>
          </a:p>
          <a:p>
            <a:r>
              <a:rPr lang="en-US" sz="2400" dirty="0" smtClean="0">
                <a:solidFill>
                  <a:srgbClr val="C00000"/>
                </a:solidFill>
                <a:latin typeface="Adobe Fangsong Std R" pitchFamily="18" charset="-128"/>
                <a:ea typeface="Adobe Fangsong Std R" pitchFamily="18" charset="-128"/>
              </a:rPr>
              <a:t>When corticosteroids attain sufficient level then it stops secretion of CRF through FEEDBACK mechanism.</a:t>
            </a:r>
          </a:p>
          <a:p>
            <a:endParaRPr lang="en-US" sz="2400" dirty="0" smtClean="0">
              <a:solidFill>
                <a:srgbClr val="C00000"/>
              </a:solidFill>
              <a:latin typeface="Adobe Fangsong Std R" pitchFamily="18" charset="-128"/>
              <a:ea typeface="Adobe Fangsong Std R" pitchFamily="18" charset="-128"/>
            </a:endParaRPr>
          </a:p>
          <a:p>
            <a:r>
              <a:rPr lang="en-US" sz="2400" dirty="0" smtClean="0">
                <a:solidFill>
                  <a:srgbClr val="C00000"/>
                </a:solidFill>
                <a:latin typeface="Adobe Fangsong Std R" pitchFamily="18" charset="-128"/>
                <a:ea typeface="Adobe Fangsong Std R" pitchFamily="18" charset="-128"/>
              </a:rPr>
              <a:t>Stress response is stopped.</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sz="quarter" idx="1"/>
          </p:nvPr>
        </p:nvSpPr>
        <p:spPr>
          <a:xfrm>
            <a:off x="301625" y="2241376"/>
            <a:ext cx="8504238" cy="4139952"/>
          </a:xfrm>
        </p:spPr>
        <p:txBody>
          <a:bodyPr>
            <a:noAutofit/>
          </a:bodyPr>
          <a:lstStyle/>
          <a:p>
            <a:pPr>
              <a:spcAft>
                <a:spcPts val="900"/>
              </a:spcAft>
            </a:pPr>
            <a:r>
              <a:rPr lang="en-US" sz="2400" dirty="0" smtClean="0">
                <a:solidFill>
                  <a:srgbClr val="C00000"/>
                </a:solidFill>
                <a:latin typeface="Adobe Fangsong Std R" pitchFamily="18" charset="-128"/>
                <a:ea typeface="Adobe Fangsong Std R" pitchFamily="18" charset="-128"/>
              </a:rPr>
              <a:t>Tranquility – No response to internal or external  stressful stimuli.</a:t>
            </a:r>
          </a:p>
          <a:p>
            <a:pPr>
              <a:spcAft>
                <a:spcPts val="900"/>
              </a:spcAft>
            </a:pPr>
            <a:r>
              <a:rPr lang="en-US" sz="2400" dirty="0" smtClean="0">
                <a:solidFill>
                  <a:srgbClr val="C00000"/>
                </a:solidFill>
                <a:latin typeface="Adobe Fangsong Std R" pitchFamily="18" charset="-128"/>
                <a:ea typeface="Adobe Fangsong Std R" pitchFamily="18" charset="-128"/>
              </a:rPr>
              <a:t>It means no CRF. Why &amp;  how CRF is not released ?</a:t>
            </a:r>
          </a:p>
          <a:p>
            <a:pPr>
              <a:spcAft>
                <a:spcPts val="900"/>
              </a:spcAft>
            </a:pPr>
            <a:r>
              <a:rPr lang="en-US" sz="2400" dirty="0" smtClean="0">
                <a:solidFill>
                  <a:srgbClr val="C00000"/>
                </a:solidFill>
                <a:latin typeface="Adobe Fangsong Std R" pitchFamily="18" charset="-128"/>
                <a:ea typeface="Adobe Fangsong Std R" pitchFamily="18" charset="-128"/>
              </a:rPr>
              <a:t>HYPOTHALAMUS has AN which cause release of GNRH at limbic system and has antagonistic behavioral effects of CRF. This is extra endocrine effect of GNRH.</a:t>
            </a:r>
          </a:p>
          <a:p>
            <a:pPr>
              <a:spcAft>
                <a:spcPts val="900"/>
              </a:spcAft>
            </a:pPr>
            <a:r>
              <a:rPr lang="en-US" sz="2400" dirty="0" smtClean="0">
                <a:solidFill>
                  <a:srgbClr val="C00000"/>
                </a:solidFill>
                <a:latin typeface="Adobe Fangsong Std R" pitchFamily="18" charset="-128"/>
                <a:ea typeface="Adobe Fangsong Std R" pitchFamily="18" charset="-128"/>
              </a:rPr>
              <a:t>Chanting of Mantra &amp; meditation prevents thought  process in mind &amp; activates AN moreover  GNRH inhibit release of CRF &amp; hence no stress.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04800" y="1374031"/>
            <a:ext cx="8534400" cy="758825"/>
          </a:xfrm>
        </p:spPr>
        <p:txBody>
          <a:bodyPr>
            <a:normAutofit/>
          </a:bodyPr>
          <a:lstStyle/>
          <a:p>
            <a:pPr eaLnBrk="1" hangingPunct="1"/>
            <a:r>
              <a:rPr lang="en-US" sz="2800" b="1" dirty="0" smtClean="0">
                <a:solidFill>
                  <a:srgbClr val="C00000"/>
                </a:solidFill>
                <a:latin typeface="Adobe Fangsong Std R" pitchFamily="18" charset="-128"/>
                <a:ea typeface="Adobe Fangsong Std R" pitchFamily="18" charset="-128"/>
                <a:cs typeface="Arial" pitchFamily="34" charset="0"/>
              </a:rPr>
              <a:t>CASE STUDY</a:t>
            </a:r>
          </a:p>
        </p:txBody>
      </p:sp>
      <p:graphicFrame>
        <p:nvGraphicFramePr>
          <p:cNvPr id="5" name="Content Placeholder 3"/>
          <p:cNvGraphicFramePr>
            <a:graphicFrameLocks noGrp="1"/>
          </p:cNvGraphicFramePr>
          <p:nvPr>
            <p:ph sz="quarter" idx="1"/>
          </p:nvPr>
        </p:nvGraphicFramePr>
        <p:xfrm>
          <a:off x="301623" y="2218420"/>
          <a:ext cx="8518848" cy="4450940"/>
        </p:xfrm>
        <a:graphic>
          <a:graphicData uri="http://schemas.openxmlformats.org/drawingml/2006/table">
            <a:tbl>
              <a:tblPr firstRow="1" bandRow="1">
                <a:tableStyleId>{5C22544A-7EE6-4342-B048-85BDC9FD1C3A}</a:tableStyleId>
              </a:tblPr>
              <a:tblGrid>
                <a:gridCol w="2839616"/>
                <a:gridCol w="2839616"/>
                <a:gridCol w="2839616"/>
              </a:tblGrid>
              <a:tr h="599800">
                <a:tc>
                  <a:txBody>
                    <a:bodyPr/>
                    <a:lstStyle/>
                    <a:p>
                      <a:r>
                        <a:rPr lang="en-US" sz="1800" dirty="0" smtClean="0"/>
                        <a:t>NAME OF PATIENT</a:t>
                      </a:r>
                      <a:endParaRPr lang="en-US" sz="1800" dirty="0"/>
                    </a:p>
                  </a:txBody>
                  <a:tcPr marL="94492" marR="94492" marT="45699" marB="45699">
                    <a:solidFill>
                      <a:srgbClr val="580000"/>
                    </a:solidFill>
                  </a:tcPr>
                </a:tc>
                <a:tc>
                  <a:txBody>
                    <a:bodyPr/>
                    <a:lstStyle/>
                    <a:p>
                      <a:r>
                        <a:rPr lang="en-US" sz="1800" dirty="0" smtClean="0"/>
                        <a:t>NAME OF DOCTOR/HOSPITAL</a:t>
                      </a:r>
                      <a:endParaRPr lang="en-US" sz="1800" dirty="0"/>
                    </a:p>
                  </a:txBody>
                  <a:tcPr marL="94492" marR="94492" marT="45699" marB="45699">
                    <a:solidFill>
                      <a:srgbClr val="580000"/>
                    </a:solidFill>
                  </a:tcPr>
                </a:tc>
                <a:tc>
                  <a:txBody>
                    <a:bodyPr/>
                    <a:lstStyle/>
                    <a:p>
                      <a:r>
                        <a:rPr lang="en-US" sz="1800" dirty="0" smtClean="0"/>
                        <a:t>DIAGNOSIS</a:t>
                      </a:r>
                      <a:endParaRPr lang="en-US" sz="1800" dirty="0"/>
                    </a:p>
                  </a:txBody>
                  <a:tcPr marL="94492" marR="94492" marT="45699" marB="45699">
                    <a:solidFill>
                      <a:srgbClr val="580000"/>
                    </a:solidFill>
                  </a:tcPr>
                </a:tc>
              </a:tr>
              <a:tr h="347354">
                <a:tc>
                  <a:txBody>
                    <a:bodyPr/>
                    <a:lstStyle/>
                    <a:p>
                      <a:r>
                        <a:rPr lang="en-US" sz="1800" dirty="0" err="1" smtClean="0"/>
                        <a:t>Raghunath</a:t>
                      </a:r>
                      <a:r>
                        <a:rPr lang="en-US" sz="1800" dirty="0" smtClean="0"/>
                        <a:t>  </a:t>
                      </a:r>
                      <a:r>
                        <a:rPr lang="en-US" sz="1800" dirty="0" err="1" smtClean="0"/>
                        <a:t>shambharkar</a:t>
                      </a:r>
                      <a:endParaRPr lang="en-US" sz="1800" dirty="0"/>
                    </a:p>
                  </a:txBody>
                  <a:tcPr marL="94492" marR="94492" marT="45699" marB="45699">
                    <a:solidFill>
                      <a:srgbClr val="F0AAAA"/>
                    </a:solidFill>
                  </a:tcPr>
                </a:tc>
                <a:tc>
                  <a:txBody>
                    <a:bodyPr/>
                    <a:lstStyle/>
                    <a:p>
                      <a:r>
                        <a:rPr lang="en-US" sz="1800" dirty="0" err="1" smtClean="0"/>
                        <a:t>Dr</a:t>
                      </a:r>
                      <a:r>
                        <a:rPr lang="en-US" sz="1800" dirty="0" smtClean="0"/>
                        <a:t> .Ajay Mehta</a:t>
                      </a:r>
                      <a:endParaRPr lang="en-US" sz="1800" dirty="0"/>
                    </a:p>
                  </a:txBody>
                  <a:tcPr marL="94492" marR="94492" marT="45699" marB="45699">
                    <a:solidFill>
                      <a:srgbClr val="F0AAAA"/>
                    </a:solidFill>
                  </a:tcPr>
                </a:tc>
                <a:tc>
                  <a:txBody>
                    <a:bodyPr/>
                    <a:lstStyle/>
                    <a:p>
                      <a:r>
                        <a:rPr lang="en-US" sz="1800" dirty="0" err="1" smtClean="0"/>
                        <a:t>Pyriform</a:t>
                      </a:r>
                      <a:r>
                        <a:rPr lang="en-US" sz="1800" dirty="0" smtClean="0"/>
                        <a:t> fossa carcinoma</a:t>
                      </a:r>
                      <a:endParaRPr lang="en-US" sz="1800" dirty="0"/>
                    </a:p>
                  </a:txBody>
                  <a:tcPr marL="94492" marR="94492" marT="45699" marB="45699">
                    <a:solidFill>
                      <a:srgbClr val="F0AAAA"/>
                    </a:solidFill>
                  </a:tcPr>
                </a:tc>
              </a:tr>
              <a:tr h="599800">
                <a:tc>
                  <a:txBody>
                    <a:bodyPr/>
                    <a:lstStyle/>
                    <a:p>
                      <a:r>
                        <a:rPr lang="en-US" sz="1800" dirty="0" smtClean="0"/>
                        <a:t>Miss.</a:t>
                      </a:r>
                      <a:r>
                        <a:rPr lang="en-US" sz="1800" baseline="0" dirty="0" smtClean="0"/>
                        <a:t> </a:t>
                      </a:r>
                      <a:r>
                        <a:rPr lang="en-US" sz="1800" baseline="0" dirty="0" err="1" smtClean="0"/>
                        <a:t>Kanchan</a:t>
                      </a:r>
                      <a:r>
                        <a:rPr lang="en-US" sz="1800" baseline="0" dirty="0" smtClean="0"/>
                        <a:t>  </a:t>
                      </a:r>
                      <a:r>
                        <a:rPr lang="en-US" sz="1800" baseline="0" dirty="0" err="1" smtClean="0"/>
                        <a:t>Bhujate</a:t>
                      </a:r>
                      <a:endParaRPr lang="en-US" sz="1800" dirty="0"/>
                    </a:p>
                  </a:txBody>
                  <a:tcPr marL="94492" marR="94492" marT="45699" marB="45699">
                    <a:solidFill>
                      <a:srgbClr val="FDEFED"/>
                    </a:solidFill>
                  </a:tcPr>
                </a:tc>
                <a:tc>
                  <a:txBody>
                    <a:bodyPr/>
                    <a:lstStyle/>
                    <a:p>
                      <a:r>
                        <a:rPr lang="en-US" sz="1800" dirty="0" smtClean="0"/>
                        <a:t>Dr. Ajay Mehta</a:t>
                      </a:r>
                      <a:endParaRPr lang="en-US" sz="1800" dirty="0"/>
                    </a:p>
                  </a:txBody>
                  <a:tcPr marL="94492" marR="94492" marT="45699" marB="45699">
                    <a:solidFill>
                      <a:srgbClr val="FDEFED"/>
                    </a:solidFill>
                  </a:tcPr>
                </a:tc>
                <a:tc>
                  <a:txBody>
                    <a:bodyPr/>
                    <a:lstStyle/>
                    <a:p>
                      <a:r>
                        <a:rPr lang="en-US" sz="1800" dirty="0" smtClean="0"/>
                        <a:t>Acute lymphoblastic leukemia</a:t>
                      </a:r>
                      <a:endParaRPr lang="en-US" sz="1800" dirty="0"/>
                    </a:p>
                  </a:txBody>
                  <a:tcPr marL="94492" marR="94492" marT="45699" marB="45699">
                    <a:solidFill>
                      <a:srgbClr val="FDEFED"/>
                    </a:solidFill>
                  </a:tcPr>
                </a:tc>
              </a:tr>
              <a:tr h="599800">
                <a:tc>
                  <a:txBody>
                    <a:bodyPr/>
                    <a:lstStyle/>
                    <a:p>
                      <a:r>
                        <a:rPr lang="en-US" sz="1800" dirty="0" smtClean="0"/>
                        <a:t>Mr. </a:t>
                      </a:r>
                      <a:r>
                        <a:rPr lang="en-US" sz="1800" dirty="0" err="1" smtClean="0"/>
                        <a:t>roopchand</a:t>
                      </a:r>
                      <a:r>
                        <a:rPr lang="en-US" sz="1800" dirty="0" smtClean="0"/>
                        <a:t> </a:t>
                      </a:r>
                      <a:r>
                        <a:rPr lang="en-US" sz="1800" dirty="0" err="1" smtClean="0"/>
                        <a:t>Gadpayle</a:t>
                      </a:r>
                      <a:r>
                        <a:rPr lang="en-US" sz="1800" dirty="0" smtClean="0"/>
                        <a:t> </a:t>
                      </a:r>
                      <a:endParaRPr lang="en-US" sz="1800" dirty="0"/>
                    </a:p>
                  </a:txBody>
                  <a:tcPr marL="94492" marR="94492" marT="45699" marB="45699">
                    <a:solidFill>
                      <a:srgbClr val="F0AAAA"/>
                    </a:solidFill>
                  </a:tcPr>
                </a:tc>
                <a:tc>
                  <a:txBody>
                    <a:bodyPr/>
                    <a:lstStyle/>
                    <a:p>
                      <a:r>
                        <a:rPr lang="en-US" sz="1800" dirty="0" smtClean="0"/>
                        <a:t>Govt. Medical College Nagpur.</a:t>
                      </a:r>
                      <a:endParaRPr lang="en-US" sz="1800" dirty="0"/>
                    </a:p>
                  </a:txBody>
                  <a:tcPr marL="94492" marR="94492" marT="45699" marB="45699">
                    <a:solidFill>
                      <a:srgbClr val="F0AAAA"/>
                    </a:solidFill>
                  </a:tcPr>
                </a:tc>
                <a:tc>
                  <a:txBody>
                    <a:bodyPr/>
                    <a:lstStyle/>
                    <a:p>
                      <a:r>
                        <a:rPr lang="en-US" sz="1800" dirty="0" smtClean="0"/>
                        <a:t>Squamous cell carcinoma</a:t>
                      </a:r>
                      <a:endParaRPr lang="en-US" sz="1800" dirty="0"/>
                    </a:p>
                  </a:txBody>
                  <a:tcPr marL="94492" marR="94492" marT="45699" marB="45699">
                    <a:solidFill>
                      <a:srgbClr val="F0AAAA"/>
                    </a:solidFill>
                  </a:tcPr>
                </a:tc>
              </a:tr>
              <a:tr h="599800">
                <a:tc>
                  <a:txBody>
                    <a:bodyPr/>
                    <a:lstStyle/>
                    <a:p>
                      <a:r>
                        <a:rPr lang="en-US" sz="1800" dirty="0" smtClean="0"/>
                        <a:t>Mr.</a:t>
                      </a:r>
                      <a:r>
                        <a:rPr lang="en-US" sz="1800" baseline="0" dirty="0" smtClean="0"/>
                        <a:t> </a:t>
                      </a:r>
                      <a:r>
                        <a:rPr lang="en-US" sz="1800" baseline="0" dirty="0" err="1" smtClean="0"/>
                        <a:t>Pandurang</a:t>
                      </a:r>
                      <a:r>
                        <a:rPr lang="en-US" sz="1800" baseline="0" dirty="0" smtClean="0"/>
                        <a:t> </a:t>
                      </a:r>
                      <a:r>
                        <a:rPr lang="en-US" sz="1800" baseline="0" dirty="0" err="1" smtClean="0"/>
                        <a:t>Kangane</a:t>
                      </a:r>
                      <a:endParaRPr lang="en-US" sz="1800" dirty="0"/>
                    </a:p>
                  </a:txBody>
                  <a:tcPr marL="94492" marR="94492" marT="45699" marB="45699">
                    <a:solidFill>
                      <a:srgbClr val="FDEFED"/>
                    </a:solidFill>
                  </a:tcPr>
                </a:tc>
                <a:tc>
                  <a:txBody>
                    <a:bodyPr/>
                    <a:lstStyle/>
                    <a:p>
                      <a:r>
                        <a:rPr lang="en-US" sz="1800" dirty="0" err="1" smtClean="0"/>
                        <a:t>Snehanchal</a:t>
                      </a:r>
                      <a:r>
                        <a:rPr lang="en-US" sz="1800" dirty="0" smtClean="0"/>
                        <a:t> Hospice  Nagpur</a:t>
                      </a:r>
                      <a:endParaRPr lang="en-US" sz="1800" dirty="0"/>
                    </a:p>
                  </a:txBody>
                  <a:tcPr marL="94492" marR="94492" marT="45699" marB="45699">
                    <a:solidFill>
                      <a:srgbClr val="FDEFED"/>
                    </a:solidFill>
                  </a:tcPr>
                </a:tc>
                <a:tc>
                  <a:txBody>
                    <a:bodyPr/>
                    <a:lstStyle/>
                    <a:p>
                      <a:r>
                        <a:rPr lang="en-US" sz="1800" dirty="0" smtClean="0"/>
                        <a:t>Dying patient of</a:t>
                      </a:r>
                      <a:r>
                        <a:rPr lang="en-US" sz="1800" baseline="0" dirty="0" smtClean="0"/>
                        <a:t> cancer</a:t>
                      </a:r>
                      <a:endParaRPr lang="en-US" sz="1800" dirty="0"/>
                    </a:p>
                  </a:txBody>
                  <a:tcPr marL="94492" marR="94492" marT="45699" marB="45699">
                    <a:solidFill>
                      <a:srgbClr val="FDEFED"/>
                    </a:solidFill>
                  </a:tcPr>
                </a:tc>
              </a:tr>
              <a:tr h="599795">
                <a:tc>
                  <a:txBody>
                    <a:bodyPr/>
                    <a:lstStyle/>
                    <a:p>
                      <a:endParaRPr lang="en-US" sz="1800" dirty="0"/>
                    </a:p>
                  </a:txBody>
                  <a:tcPr marL="94492" marR="94492" marT="45699" marB="45699">
                    <a:solidFill>
                      <a:srgbClr val="F0AAAA"/>
                    </a:solidFill>
                  </a:tcPr>
                </a:tc>
                <a:tc>
                  <a:txBody>
                    <a:bodyPr/>
                    <a:lstStyle/>
                    <a:p>
                      <a:endParaRPr lang="en-US" sz="1800" dirty="0"/>
                    </a:p>
                  </a:txBody>
                  <a:tcPr marL="94492" marR="94492" marT="45699" marB="45699">
                    <a:solidFill>
                      <a:srgbClr val="F0AAAA"/>
                    </a:solidFill>
                  </a:tcPr>
                </a:tc>
                <a:tc>
                  <a:txBody>
                    <a:bodyPr/>
                    <a:lstStyle/>
                    <a:p>
                      <a:endParaRPr lang="en-US" sz="1800" dirty="0"/>
                    </a:p>
                  </a:txBody>
                  <a:tcPr marL="94492" marR="94492" marT="45699" marB="45699">
                    <a:solidFill>
                      <a:srgbClr val="F0AAAA"/>
                    </a:solidFill>
                  </a:tcPr>
                </a:tc>
              </a:tr>
              <a:tr h="599795">
                <a:tc>
                  <a:txBody>
                    <a:bodyPr/>
                    <a:lstStyle/>
                    <a:p>
                      <a:endParaRPr lang="en-US" sz="1800" dirty="0"/>
                    </a:p>
                  </a:txBody>
                  <a:tcPr marL="94492" marR="94492" marT="45699" marB="45699">
                    <a:solidFill>
                      <a:srgbClr val="FDEFED"/>
                    </a:solidFill>
                  </a:tcPr>
                </a:tc>
                <a:tc>
                  <a:txBody>
                    <a:bodyPr/>
                    <a:lstStyle/>
                    <a:p>
                      <a:endParaRPr lang="en-US" sz="1800" dirty="0"/>
                    </a:p>
                  </a:txBody>
                  <a:tcPr marL="94492" marR="94492" marT="45699" marB="45699">
                    <a:solidFill>
                      <a:srgbClr val="FDEFED"/>
                    </a:solidFill>
                  </a:tcPr>
                </a:tc>
                <a:tc>
                  <a:txBody>
                    <a:bodyPr/>
                    <a:lstStyle/>
                    <a:p>
                      <a:endParaRPr lang="en-US" sz="1800" dirty="0"/>
                    </a:p>
                  </a:txBody>
                  <a:tcPr marL="94492" marR="94492" marT="45699" marB="45699">
                    <a:solidFill>
                      <a:srgbClr val="FDEFED"/>
                    </a:solidFill>
                  </a:tcPr>
                </a:tc>
              </a:tr>
              <a:tr h="347354">
                <a:tc>
                  <a:txBody>
                    <a:bodyPr/>
                    <a:lstStyle/>
                    <a:p>
                      <a:endParaRPr lang="en-US" sz="1800" dirty="0"/>
                    </a:p>
                  </a:txBody>
                  <a:tcPr marL="94492" marR="94492" marT="45699" marB="45699">
                    <a:solidFill>
                      <a:srgbClr val="F0AAAA"/>
                    </a:solidFill>
                  </a:tcPr>
                </a:tc>
                <a:tc>
                  <a:txBody>
                    <a:bodyPr/>
                    <a:lstStyle/>
                    <a:p>
                      <a:endParaRPr lang="en-US" sz="1800" dirty="0"/>
                    </a:p>
                  </a:txBody>
                  <a:tcPr marL="94492" marR="94492" marT="45699" marB="45699">
                    <a:solidFill>
                      <a:srgbClr val="F0AAAA"/>
                    </a:solidFill>
                  </a:tcPr>
                </a:tc>
                <a:tc>
                  <a:txBody>
                    <a:bodyPr/>
                    <a:lstStyle/>
                    <a:p>
                      <a:endParaRPr lang="en-US" sz="1800" dirty="0"/>
                    </a:p>
                  </a:txBody>
                  <a:tcPr marL="94492" marR="94492" marT="45699" marB="45699">
                    <a:solidFill>
                      <a:srgbClr val="F0AAAA"/>
                    </a:solidFill>
                  </a:tcPr>
                </a:tc>
              </a:tr>
            </a:tbl>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2940881" y="1628800"/>
            <a:ext cx="3262238" cy="499210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8"/>
          <p:cNvSpPr txBox="1">
            <a:spLocks noChangeArrowheads="1"/>
          </p:cNvSpPr>
          <p:nvPr/>
        </p:nvSpPr>
        <p:spPr bwMode="auto">
          <a:xfrm>
            <a:off x="1331640" y="5229200"/>
            <a:ext cx="6107762" cy="430887"/>
          </a:xfrm>
          <a:prstGeom prst="rect">
            <a:avLst/>
          </a:prstGeom>
          <a:noFill/>
          <a:ln w="9525">
            <a:noFill/>
            <a:miter lim="800000"/>
            <a:headEnd/>
            <a:tailEnd/>
          </a:ln>
        </p:spPr>
        <p:txBody>
          <a:bodyPr wrap="none" anchor="b">
            <a:spAutoFit/>
          </a:bodyPr>
          <a:lstStyle/>
          <a:p>
            <a:pPr lvl="1"/>
            <a:r>
              <a:rPr lang="en-US" sz="2200" b="1" dirty="0" smtClean="0">
                <a:solidFill>
                  <a:srgbClr val="960000"/>
                </a:solidFill>
                <a:latin typeface="Adobe Fangsong Std R" pitchFamily="18" charset="-128"/>
                <a:ea typeface="Adobe Fangsong Std R" pitchFamily="18" charset="-128"/>
              </a:rPr>
              <a:t>New </a:t>
            </a:r>
            <a:r>
              <a:rPr lang="en-US" sz="2200" b="1" dirty="0">
                <a:solidFill>
                  <a:srgbClr val="960000"/>
                </a:solidFill>
                <a:latin typeface="Adobe Fangsong Std R" pitchFamily="18" charset="-128"/>
                <a:ea typeface="Adobe Fangsong Std R" pitchFamily="18" charset="-128"/>
              </a:rPr>
              <a:t>cases diagnosed in US : </a:t>
            </a:r>
            <a:r>
              <a:rPr lang="en-US" sz="2200" dirty="0" smtClean="0">
                <a:solidFill>
                  <a:srgbClr val="960000"/>
                </a:solidFill>
                <a:latin typeface="Adobe Fangsong Std R" pitchFamily="18" charset="-128"/>
                <a:ea typeface="Adobe Fangsong Std R" pitchFamily="18" charset="-128"/>
              </a:rPr>
              <a:t>16,90,000   </a:t>
            </a:r>
            <a:endParaRPr lang="en-US" sz="2200" dirty="0">
              <a:solidFill>
                <a:srgbClr val="960000"/>
              </a:solidFill>
              <a:latin typeface="Adobe Fangsong Std R" pitchFamily="18" charset="-128"/>
              <a:ea typeface="Adobe Fangsong Std R" pitchFamily="18" charset="-128"/>
            </a:endParaRPr>
          </a:p>
        </p:txBody>
      </p:sp>
      <p:sp>
        <p:nvSpPr>
          <p:cNvPr id="9" name="TextBox 7"/>
          <p:cNvSpPr txBox="1">
            <a:spLocks noChangeArrowheads="1"/>
          </p:cNvSpPr>
          <p:nvPr/>
        </p:nvSpPr>
        <p:spPr bwMode="auto">
          <a:xfrm>
            <a:off x="3095836" y="1484785"/>
            <a:ext cx="2952328" cy="523220"/>
          </a:xfrm>
          <a:prstGeom prst="rect">
            <a:avLst/>
          </a:prstGeom>
          <a:noFill/>
          <a:ln w="9525">
            <a:noFill/>
            <a:miter lim="800000"/>
            <a:headEnd/>
            <a:tailEnd/>
          </a:ln>
        </p:spPr>
        <p:txBody>
          <a:bodyPr wrap="square">
            <a:spAutoFit/>
          </a:bodyPr>
          <a:lstStyle/>
          <a:p>
            <a:pPr algn="ctr"/>
            <a:r>
              <a:rPr lang="en-US" sz="2800" b="1" dirty="0" smtClean="0">
                <a:solidFill>
                  <a:srgbClr val="C00000"/>
                </a:solidFill>
                <a:latin typeface="Adobe Fangsong Std R" pitchFamily="18" charset="-128"/>
                <a:ea typeface="Adobe Fangsong Std R" pitchFamily="18" charset="-128"/>
              </a:rPr>
              <a:t>EPIDEMIOLOGY</a:t>
            </a:r>
            <a:endParaRPr lang="en-US" sz="2800" dirty="0">
              <a:solidFill>
                <a:srgbClr val="C00000"/>
              </a:solidFill>
              <a:latin typeface="Adobe Fangsong Std R" pitchFamily="18" charset="-128"/>
              <a:ea typeface="Adobe Fangsong Std R" pitchFamily="18" charset="-128"/>
            </a:endParaRPr>
          </a:p>
        </p:txBody>
      </p:sp>
      <p:sp>
        <p:nvSpPr>
          <p:cNvPr id="10" name="Rectangle 9"/>
          <p:cNvSpPr/>
          <p:nvPr/>
        </p:nvSpPr>
        <p:spPr>
          <a:xfrm>
            <a:off x="1956250" y="2204864"/>
            <a:ext cx="5231500" cy="400110"/>
          </a:xfrm>
          <a:prstGeom prst="rect">
            <a:avLst/>
          </a:prstGeom>
        </p:spPr>
        <p:txBody>
          <a:bodyPr wrap="square">
            <a:spAutoFit/>
          </a:bodyPr>
          <a:lstStyle/>
          <a:p>
            <a:r>
              <a:rPr lang="en-US" sz="2000" b="1" dirty="0" smtClean="0">
                <a:solidFill>
                  <a:srgbClr val="960000"/>
                </a:solidFill>
                <a:latin typeface="Adobe Fangsong Std R" pitchFamily="18" charset="-128"/>
                <a:ea typeface="Adobe Fangsong Std R" pitchFamily="18" charset="-128"/>
              </a:rPr>
              <a:t>India (2004 ICMR) no. of cases diagnosed: </a:t>
            </a:r>
            <a:endParaRPr lang="en-US" sz="2000" b="1" dirty="0">
              <a:solidFill>
                <a:srgbClr val="960000"/>
              </a:solidFill>
              <a:latin typeface="Adobe Fangsong Std R" pitchFamily="18" charset="-128"/>
              <a:ea typeface="Adobe Fangsong Std R" pitchFamily="18" charset="-128"/>
            </a:endParaRPr>
          </a:p>
        </p:txBody>
      </p:sp>
      <p:sp>
        <p:nvSpPr>
          <p:cNvPr id="11" name="Rectangle 10"/>
          <p:cNvSpPr/>
          <p:nvPr/>
        </p:nvSpPr>
        <p:spPr>
          <a:xfrm>
            <a:off x="1259632" y="3861048"/>
            <a:ext cx="4572000" cy="1200329"/>
          </a:xfrm>
          <a:prstGeom prst="rect">
            <a:avLst/>
          </a:prstGeom>
        </p:spPr>
        <p:txBody>
          <a:bodyPr>
            <a:spAutoFit/>
          </a:bodyPr>
          <a:lstStyle/>
          <a:p>
            <a:r>
              <a:rPr lang="en-US" b="1" dirty="0" smtClean="0"/>
              <a:t>				</a:t>
            </a:r>
          </a:p>
          <a:p>
            <a:pPr lvl="1"/>
            <a:r>
              <a:rPr lang="en-US" b="1" dirty="0" smtClean="0"/>
              <a:t>		</a:t>
            </a:r>
          </a:p>
          <a:p>
            <a:pPr lvl="1"/>
            <a:endParaRPr lang="en-US" b="1" dirty="0" smtClean="0"/>
          </a:p>
          <a:p>
            <a:pPr lvl="1"/>
            <a:r>
              <a:rPr lang="en-US" b="1" dirty="0" smtClean="0"/>
              <a:t>				</a:t>
            </a:r>
            <a:endParaRPr lang="en-US" b="1" dirty="0"/>
          </a:p>
        </p:txBody>
      </p:sp>
      <p:sp>
        <p:nvSpPr>
          <p:cNvPr id="12" name="Rectangle 11"/>
          <p:cNvSpPr/>
          <p:nvPr/>
        </p:nvSpPr>
        <p:spPr>
          <a:xfrm>
            <a:off x="2068806" y="2636912"/>
            <a:ext cx="753732" cy="338554"/>
          </a:xfrm>
          <a:prstGeom prst="rect">
            <a:avLst/>
          </a:prstGeom>
        </p:spPr>
        <p:txBody>
          <a:bodyPr wrap="none">
            <a:spAutoFit/>
          </a:bodyPr>
          <a:lstStyle/>
          <a:p>
            <a:r>
              <a:rPr lang="en-US" sz="1600" dirty="0" smtClean="0">
                <a:solidFill>
                  <a:srgbClr val="C00000"/>
                </a:solidFill>
                <a:latin typeface="Adobe Fangsong Std R" pitchFamily="18" charset="-128"/>
                <a:ea typeface="Adobe Fangsong Std R" pitchFamily="18" charset="-128"/>
              </a:rPr>
              <a:t>MALE</a:t>
            </a:r>
            <a:endParaRPr lang="en-IN" sz="1600" dirty="0">
              <a:solidFill>
                <a:srgbClr val="C00000"/>
              </a:solidFill>
              <a:latin typeface="Adobe Fangsong Std R" pitchFamily="18" charset="-128"/>
              <a:ea typeface="Adobe Fangsong Std R" pitchFamily="18" charset="-128"/>
            </a:endParaRPr>
          </a:p>
        </p:txBody>
      </p:sp>
      <p:sp>
        <p:nvSpPr>
          <p:cNvPr id="13" name="Rectangle 12"/>
          <p:cNvSpPr/>
          <p:nvPr/>
        </p:nvSpPr>
        <p:spPr>
          <a:xfrm>
            <a:off x="1907704" y="2996952"/>
            <a:ext cx="1082348" cy="338554"/>
          </a:xfrm>
          <a:prstGeom prst="rect">
            <a:avLst/>
          </a:prstGeom>
        </p:spPr>
        <p:txBody>
          <a:bodyPr wrap="none">
            <a:spAutoFit/>
          </a:bodyPr>
          <a:lstStyle/>
          <a:p>
            <a:r>
              <a:rPr lang="en-US" sz="1600" dirty="0" smtClean="0">
                <a:solidFill>
                  <a:srgbClr val="C00000"/>
                </a:solidFill>
                <a:latin typeface="Adobe Fangsong Std R" pitchFamily="18" charset="-128"/>
                <a:ea typeface="Adobe Fangsong Std R" pitchFamily="18" charset="-128"/>
              </a:rPr>
              <a:t> 4,56,232</a:t>
            </a:r>
            <a:endParaRPr lang="en-IN" sz="1600" dirty="0">
              <a:solidFill>
                <a:srgbClr val="C00000"/>
              </a:solidFill>
              <a:latin typeface="Adobe Fangsong Std R" pitchFamily="18" charset="-128"/>
              <a:ea typeface="Adobe Fangsong Std R" pitchFamily="18" charset="-128"/>
            </a:endParaRPr>
          </a:p>
        </p:txBody>
      </p:sp>
      <p:sp>
        <p:nvSpPr>
          <p:cNvPr id="14" name="Rectangle 13"/>
          <p:cNvSpPr/>
          <p:nvPr/>
        </p:nvSpPr>
        <p:spPr>
          <a:xfrm>
            <a:off x="5976156" y="2636912"/>
            <a:ext cx="990977" cy="338554"/>
          </a:xfrm>
          <a:prstGeom prst="rect">
            <a:avLst/>
          </a:prstGeom>
        </p:spPr>
        <p:txBody>
          <a:bodyPr wrap="none">
            <a:spAutoFit/>
          </a:bodyPr>
          <a:lstStyle/>
          <a:p>
            <a:r>
              <a:rPr lang="en-US" sz="1600" dirty="0" smtClean="0">
                <a:solidFill>
                  <a:srgbClr val="C00000"/>
                </a:solidFill>
                <a:latin typeface="Adobe Fangsong Std R" pitchFamily="18" charset="-128"/>
                <a:ea typeface="Adobe Fangsong Std R" pitchFamily="18" charset="-128"/>
              </a:rPr>
              <a:t>FEMALE</a:t>
            </a:r>
            <a:endParaRPr lang="en-IN" sz="1600" dirty="0">
              <a:solidFill>
                <a:srgbClr val="C00000"/>
              </a:solidFill>
              <a:latin typeface="Adobe Fangsong Std R" pitchFamily="18" charset="-128"/>
              <a:ea typeface="Adobe Fangsong Std R" pitchFamily="18" charset="-128"/>
            </a:endParaRPr>
          </a:p>
        </p:txBody>
      </p:sp>
      <p:sp>
        <p:nvSpPr>
          <p:cNvPr id="15" name="Rectangle 14"/>
          <p:cNvSpPr/>
          <p:nvPr/>
        </p:nvSpPr>
        <p:spPr>
          <a:xfrm>
            <a:off x="5956920" y="2996952"/>
            <a:ext cx="1050288" cy="338554"/>
          </a:xfrm>
          <a:prstGeom prst="rect">
            <a:avLst/>
          </a:prstGeom>
        </p:spPr>
        <p:txBody>
          <a:bodyPr wrap="none">
            <a:spAutoFit/>
          </a:bodyPr>
          <a:lstStyle/>
          <a:p>
            <a:r>
              <a:rPr lang="en-US" sz="1600" dirty="0" smtClean="0">
                <a:solidFill>
                  <a:srgbClr val="C00000"/>
                </a:solidFill>
                <a:latin typeface="Adobe Fangsong Std R" pitchFamily="18" charset="-128"/>
                <a:ea typeface="Adobe Fangsong Std R" pitchFamily="18" charset="-128"/>
              </a:rPr>
              <a:t> 515354 </a:t>
            </a:r>
            <a:endParaRPr lang="en-IN" sz="1600" dirty="0">
              <a:solidFill>
                <a:srgbClr val="C00000"/>
              </a:solidFill>
              <a:latin typeface="Adobe Fangsong Std R" pitchFamily="18" charset="-128"/>
              <a:ea typeface="Adobe Fangsong Std R" pitchFamily="18" charset="-128"/>
            </a:endParaRPr>
          </a:p>
        </p:txBody>
      </p:sp>
      <p:sp>
        <p:nvSpPr>
          <p:cNvPr id="20" name="Rectangle 19"/>
          <p:cNvSpPr/>
          <p:nvPr/>
        </p:nvSpPr>
        <p:spPr>
          <a:xfrm>
            <a:off x="2067203" y="4026550"/>
            <a:ext cx="816249" cy="338554"/>
          </a:xfrm>
          <a:prstGeom prst="rect">
            <a:avLst/>
          </a:prstGeom>
        </p:spPr>
        <p:txBody>
          <a:bodyPr wrap="none">
            <a:spAutoFit/>
          </a:bodyPr>
          <a:lstStyle/>
          <a:p>
            <a:r>
              <a:rPr lang="en-US" sz="1600" dirty="0" smtClean="0">
                <a:solidFill>
                  <a:srgbClr val="FF0000"/>
                </a:solidFill>
                <a:latin typeface="Adobe Fangsong Std R" pitchFamily="18" charset="-128"/>
                <a:ea typeface="Adobe Fangsong Std R" pitchFamily="18" charset="-128"/>
              </a:rPr>
              <a:t> MALE</a:t>
            </a:r>
            <a:endParaRPr lang="en-IN" sz="1600" dirty="0">
              <a:solidFill>
                <a:srgbClr val="FF0000"/>
              </a:solidFill>
              <a:latin typeface="Adobe Fangsong Std R" pitchFamily="18" charset="-128"/>
              <a:ea typeface="Adobe Fangsong Std R" pitchFamily="18" charset="-128"/>
            </a:endParaRPr>
          </a:p>
        </p:txBody>
      </p:sp>
      <p:sp>
        <p:nvSpPr>
          <p:cNvPr id="21" name="Rectangle 20"/>
          <p:cNvSpPr/>
          <p:nvPr/>
        </p:nvSpPr>
        <p:spPr>
          <a:xfrm>
            <a:off x="5580112" y="4026550"/>
            <a:ext cx="1584176" cy="338554"/>
          </a:xfrm>
          <a:prstGeom prst="rect">
            <a:avLst/>
          </a:prstGeom>
        </p:spPr>
        <p:txBody>
          <a:bodyPr wrap="square">
            <a:spAutoFit/>
          </a:bodyPr>
          <a:lstStyle/>
          <a:p>
            <a:pPr lvl="1"/>
            <a:r>
              <a:rPr lang="en-US" sz="1600" dirty="0" smtClean="0">
                <a:solidFill>
                  <a:srgbClr val="FF0000"/>
                </a:solidFill>
                <a:latin typeface="Adobe Fangsong Std R" pitchFamily="18" charset="-128"/>
                <a:ea typeface="Adobe Fangsong Std R" pitchFamily="18" charset="-128"/>
              </a:rPr>
              <a:t>FEMALE</a:t>
            </a:r>
          </a:p>
        </p:txBody>
      </p:sp>
      <p:sp>
        <p:nvSpPr>
          <p:cNvPr id="22" name="Rectangle 21"/>
          <p:cNvSpPr/>
          <p:nvPr/>
        </p:nvSpPr>
        <p:spPr>
          <a:xfrm>
            <a:off x="6036205" y="4386590"/>
            <a:ext cx="1024639" cy="338554"/>
          </a:xfrm>
          <a:prstGeom prst="rect">
            <a:avLst/>
          </a:prstGeom>
        </p:spPr>
        <p:txBody>
          <a:bodyPr wrap="none">
            <a:spAutoFit/>
          </a:bodyPr>
          <a:lstStyle/>
          <a:p>
            <a:pPr algn="ctr"/>
            <a:r>
              <a:rPr lang="en-US" sz="1600" dirty="0" smtClean="0">
                <a:solidFill>
                  <a:srgbClr val="FF0000"/>
                </a:solidFill>
                <a:latin typeface="Adobe Fangsong Std R" pitchFamily="18" charset="-128"/>
                <a:ea typeface="Adobe Fangsong Std R" pitchFamily="18" charset="-128"/>
              </a:rPr>
              <a:t>3,90,809</a:t>
            </a:r>
            <a:endParaRPr lang="en-IN" sz="1600" dirty="0">
              <a:solidFill>
                <a:srgbClr val="FF0000"/>
              </a:solidFill>
              <a:latin typeface="Adobe Fangsong Std R" pitchFamily="18" charset="-128"/>
              <a:ea typeface="Adobe Fangsong Std R" pitchFamily="18" charset="-128"/>
            </a:endParaRPr>
          </a:p>
        </p:txBody>
      </p:sp>
      <p:sp>
        <p:nvSpPr>
          <p:cNvPr id="23" name="Rectangle 22"/>
          <p:cNvSpPr/>
          <p:nvPr/>
        </p:nvSpPr>
        <p:spPr>
          <a:xfrm>
            <a:off x="2011147" y="4386590"/>
            <a:ext cx="1024639" cy="338554"/>
          </a:xfrm>
          <a:prstGeom prst="rect">
            <a:avLst/>
          </a:prstGeom>
        </p:spPr>
        <p:txBody>
          <a:bodyPr wrap="none">
            <a:spAutoFit/>
          </a:bodyPr>
          <a:lstStyle/>
          <a:p>
            <a:pPr algn="ctr"/>
            <a:r>
              <a:rPr lang="en-US" sz="1600" dirty="0" smtClean="0">
                <a:solidFill>
                  <a:srgbClr val="FF0000"/>
                </a:solidFill>
                <a:latin typeface="Adobe Fangsong Std R" pitchFamily="18" charset="-128"/>
                <a:ea typeface="Adobe Fangsong Std R" pitchFamily="18" charset="-128"/>
              </a:rPr>
              <a:t>4,28,525</a:t>
            </a:r>
            <a:endParaRPr lang="en-IN" sz="1600" dirty="0">
              <a:solidFill>
                <a:srgbClr val="FF0000"/>
              </a:solidFill>
              <a:latin typeface="Adobe Fangsong Std R" pitchFamily="18" charset="-128"/>
              <a:ea typeface="Adobe Fangsong Std R" pitchFamily="18" charset="-128"/>
            </a:endParaRPr>
          </a:p>
        </p:txBody>
      </p:sp>
      <p:sp>
        <p:nvSpPr>
          <p:cNvPr id="24" name="Rectangle 23"/>
          <p:cNvSpPr/>
          <p:nvPr/>
        </p:nvSpPr>
        <p:spPr>
          <a:xfrm>
            <a:off x="1547664" y="3615988"/>
            <a:ext cx="4320480" cy="338554"/>
          </a:xfrm>
          <a:prstGeom prst="rect">
            <a:avLst/>
          </a:prstGeom>
        </p:spPr>
        <p:txBody>
          <a:bodyPr wrap="square" lIns="0" tIns="0" rIns="0" bIns="0" numCol="1">
            <a:spAutoFit/>
          </a:bodyPr>
          <a:lstStyle/>
          <a:p>
            <a:pPr lvl="1"/>
            <a:r>
              <a:rPr lang="en-US" sz="2200" b="1" dirty="0" smtClean="0">
                <a:solidFill>
                  <a:srgbClr val="FF0000"/>
                </a:solidFill>
                <a:latin typeface="Adobe Fangsong Std R" pitchFamily="18" charset="-128"/>
                <a:ea typeface="Adobe Fangsong Std R" pitchFamily="18" charset="-128"/>
              </a:rPr>
              <a:t>No. of death due to cancer :</a:t>
            </a:r>
          </a:p>
        </p:txBody>
      </p:sp>
      <p:sp>
        <p:nvSpPr>
          <p:cNvPr id="25" name="Rectangle 24"/>
          <p:cNvSpPr/>
          <p:nvPr/>
        </p:nvSpPr>
        <p:spPr>
          <a:xfrm>
            <a:off x="2803197" y="5723964"/>
            <a:ext cx="3251211" cy="430887"/>
          </a:xfrm>
          <a:prstGeom prst="rect">
            <a:avLst/>
          </a:prstGeom>
        </p:spPr>
        <p:txBody>
          <a:bodyPr wrap="none">
            <a:spAutoFit/>
          </a:bodyPr>
          <a:lstStyle/>
          <a:p>
            <a:r>
              <a:rPr lang="en-US" sz="2200" b="1" dirty="0" smtClean="0">
                <a:solidFill>
                  <a:srgbClr val="960000"/>
                </a:solidFill>
                <a:latin typeface="Adobe Fangsong Std R" pitchFamily="18" charset="-128"/>
                <a:ea typeface="Adobe Fangsong Std R" pitchFamily="18" charset="-128"/>
              </a:rPr>
              <a:t>No. of death : </a:t>
            </a:r>
            <a:r>
              <a:rPr lang="en-US" sz="2200" dirty="0" smtClean="0">
                <a:solidFill>
                  <a:srgbClr val="960000"/>
                </a:solidFill>
                <a:latin typeface="Adobe Fangsong Std R" pitchFamily="18" charset="-128"/>
                <a:ea typeface="Adobe Fangsong Std R" pitchFamily="18" charset="-128"/>
              </a:rPr>
              <a:t>5,77,000</a:t>
            </a:r>
            <a:endParaRPr lang="en-IN" sz="22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rcRect/>
          <a:stretch>
            <a:fillRect/>
          </a:stretch>
        </p:blipFill>
        <p:spPr bwMode="auto">
          <a:xfrm>
            <a:off x="2088022" y="2233091"/>
            <a:ext cx="4967957" cy="3728383"/>
          </a:xfrm>
          <a:prstGeom prst="rect">
            <a:avLst/>
          </a:prstGeom>
          <a:noFill/>
          <a:ln w="9525">
            <a:noFill/>
            <a:miter lim="800000"/>
            <a:headEnd/>
            <a:tailEnd/>
          </a:ln>
        </p:spPr>
      </p:pic>
      <p:sp>
        <p:nvSpPr>
          <p:cNvPr id="5" name="TextBox 1"/>
          <p:cNvSpPr txBox="1">
            <a:spLocks noChangeArrowheads="1"/>
          </p:cNvSpPr>
          <p:nvPr/>
        </p:nvSpPr>
        <p:spPr bwMode="auto">
          <a:xfrm>
            <a:off x="921184" y="6084004"/>
            <a:ext cx="7301632" cy="369332"/>
          </a:xfrm>
          <a:prstGeom prst="rect">
            <a:avLst/>
          </a:prstGeom>
          <a:noFill/>
          <a:ln w="9525">
            <a:noFill/>
            <a:miter lim="800000"/>
            <a:headEnd/>
            <a:tailEnd/>
          </a:ln>
        </p:spPr>
        <p:txBody>
          <a:bodyPr wrap="square">
            <a:spAutoFit/>
          </a:bodyPr>
          <a:lstStyle/>
          <a:p>
            <a:pPr algn="ctr"/>
            <a:r>
              <a:rPr lang="en-US" dirty="0" smtClean="0">
                <a:solidFill>
                  <a:srgbClr val="C00000"/>
                </a:solidFill>
                <a:latin typeface="Adobe Fangsong Std R" pitchFamily="18" charset="-128"/>
                <a:ea typeface="Adobe Fangsong Std R" pitchFamily="18" charset="-128"/>
              </a:rPr>
              <a:t>REGIONAL </a:t>
            </a:r>
            <a:r>
              <a:rPr lang="en-US" dirty="0">
                <a:solidFill>
                  <a:srgbClr val="C00000"/>
                </a:solidFill>
                <a:latin typeface="Adobe Fangsong Std R" pitchFamily="18" charset="-128"/>
                <a:ea typeface="Adobe Fangsong Std R" pitchFamily="18" charset="-128"/>
              </a:rPr>
              <a:t>CANCER HOSPITAL NAGPUR  (MAHARASHTRA)</a:t>
            </a:r>
          </a:p>
        </p:txBody>
      </p:sp>
      <p:sp>
        <p:nvSpPr>
          <p:cNvPr id="6" name="TextBox 3"/>
          <p:cNvSpPr txBox="1">
            <a:spLocks noChangeArrowheads="1"/>
          </p:cNvSpPr>
          <p:nvPr/>
        </p:nvSpPr>
        <p:spPr bwMode="auto">
          <a:xfrm>
            <a:off x="179512" y="1562889"/>
            <a:ext cx="8712968" cy="415498"/>
          </a:xfrm>
          <a:prstGeom prst="rect">
            <a:avLst/>
          </a:prstGeom>
          <a:noFill/>
          <a:ln w="9525">
            <a:noFill/>
            <a:miter lim="800000"/>
            <a:headEnd/>
            <a:tailEnd/>
          </a:ln>
        </p:spPr>
        <p:txBody>
          <a:bodyPr wrap="square">
            <a:spAutoFit/>
          </a:bodyPr>
          <a:lstStyle/>
          <a:p>
            <a:pPr algn="ctr"/>
            <a:r>
              <a:rPr lang="en-US" sz="2100" b="1" dirty="0" smtClean="0">
                <a:solidFill>
                  <a:srgbClr val="C00000"/>
                </a:solidFill>
                <a:latin typeface="Adobe Fangsong Std R" pitchFamily="18" charset="-128"/>
                <a:ea typeface="Adobe Fangsong Std R" pitchFamily="18" charset="-128"/>
              </a:rPr>
              <a:t>Celebrated </a:t>
            </a:r>
            <a:r>
              <a:rPr lang="en-US" sz="2100" b="1" dirty="0">
                <a:solidFill>
                  <a:srgbClr val="C00000"/>
                </a:solidFill>
                <a:latin typeface="Adobe Fangsong Std R" pitchFamily="18" charset="-128"/>
                <a:ea typeface="Adobe Fangsong Std R" pitchFamily="18" charset="-128"/>
              </a:rPr>
              <a:t>Rose day with patient along with Director Dr. </a:t>
            </a:r>
            <a:r>
              <a:rPr lang="en-US" sz="2100" b="1" dirty="0" err="1" smtClean="0">
                <a:solidFill>
                  <a:srgbClr val="C00000"/>
                </a:solidFill>
                <a:latin typeface="Adobe Fangsong Std R" pitchFamily="18" charset="-128"/>
                <a:ea typeface="Adobe Fangsong Std R" pitchFamily="18" charset="-128"/>
              </a:rPr>
              <a:t>Chaudhari</a:t>
            </a:r>
            <a:endParaRPr lang="en-US" sz="2100" b="1" dirty="0">
              <a:solidFill>
                <a:srgbClr val="C00000"/>
              </a:solidFill>
              <a:latin typeface="Adobe Fangsong Std R" pitchFamily="18" charset="-128"/>
              <a:ea typeface="Adobe Fangsong Std R" pitchFamily="18" charset="-128"/>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sz="quarter" idx="1"/>
          </p:nvPr>
        </p:nvSpPr>
        <p:spPr>
          <a:xfrm>
            <a:off x="423863" y="2104827"/>
            <a:ext cx="8504237" cy="4708549"/>
          </a:xfrm>
        </p:spPr>
        <p:txBody>
          <a:bodyPr>
            <a:normAutofit fontScale="70000" lnSpcReduction="20000"/>
          </a:bodyPr>
          <a:lstStyle/>
          <a:p>
            <a:r>
              <a:rPr lang="en-US" dirty="0" smtClean="0">
                <a:solidFill>
                  <a:srgbClr val="C00000"/>
                </a:solidFill>
                <a:latin typeface="Adobe Fangsong Std R" pitchFamily="18" charset="-128"/>
                <a:ea typeface="Adobe Fangsong Std R" pitchFamily="18" charset="-128"/>
              </a:rPr>
              <a:t>Two cases were operated at central  Cancer Institute for Mandible Surgery.</a:t>
            </a:r>
          </a:p>
          <a:p>
            <a:r>
              <a:rPr lang="en-US" dirty="0" smtClean="0">
                <a:solidFill>
                  <a:srgbClr val="C00000"/>
                </a:solidFill>
                <a:latin typeface="Adobe Fangsong Std R" pitchFamily="18" charset="-128"/>
                <a:ea typeface="Adobe Fangsong Std R" pitchFamily="18" charset="-128"/>
              </a:rPr>
              <a:t>One was 71 years old who was doing mantra chanting of 45th </a:t>
            </a:r>
            <a:r>
              <a:rPr lang="en-US" dirty="0" err="1" smtClean="0">
                <a:solidFill>
                  <a:srgbClr val="C00000"/>
                </a:solidFill>
                <a:latin typeface="Adobe Fangsong Std R" pitchFamily="18" charset="-128"/>
                <a:ea typeface="Adobe Fangsong Std R" pitchFamily="18" charset="-128"/>
              </a:rPr>
              <a:t>Shloka</a:t>
            </a:r>
            <a:r>
              <a:rPr lang="en-US" dirty="0" smtClean="0">
                <a:solidFill>
                  <a:srgbClr val="C00000"/>
                </a:solidFill>
                <a:latin typeface="Adobe Fangsong Std R" pitchFamily="18" charset="-128"/>
                <a:ea typeface="Adobe Fangsong Std R" pitchFamily="18" charset="-128"/>
              </a:rPr>
              <a:t> of </a:t>
            </a:r>
            <a:r>
              <a:rPr lang="en-US" dirty="0" err="1" smtClean="0">
                <a:solidFill>
                  <a:srgbClr val="C00000"/>
                </a:solidFill>
                <a:latin typeface="Adobe Fangsong Std R" pitchFamily="18" charset="-128"/>
                <a:ea typeface="Adobe Fangsong Std R" pitchFamily="18" charset="-128"/>
              </a:rPr>
              <a:t>Bhaktamar</a:t>
            </a:r>
            <a:r>
              <a:rPr lang="en-US" dirty="0" smtClean="0">
                <a:solidFill>
                  <a:srgbClr val="C00000"/>
                </a:solidFill>
                <a:latin typeface="Adobe Fangsong Std R" pitchFamily="18" charset="-128"/>
                <a:ea typeface="Adobe Fangsong Std R" pitchFamily="18" charset="-128"/>
              </a:rPr>
              <a:t> and other was given only surgery, he was 38 years old.</a:t>
            </a:r>
          </a:p>
          <a:p>
            <a:r>
              <a:rPr lang="en-US" b="1" dirty="0" smtClean="0">
                <a:solidFill>
                  <a:srgbClr val="C00000"/>
                </a:solidFill>
                <a:latin typeface="Adobe Fangsong Std R" pitchFamily="18" charset="-128"/>
                <a:ea typeface="Adobe Fangsong Std R" pitchFamily="18" charset="-128"/>
              </a:rPr>
              <a:t>Results:</a:t>
            </a:r>
          </a:p>
          <a:p>
            <a:pPr>
              <a:buNone/>
            </a:pPr>
            <a:r>
              <a:rPr lang="en-US" dirty="0" smtClean="0">
                <a:solidFill>
                  <a:srgbClr val="C00000"/>
                </a:solidFill>
                <a:latin typeface="Adobe Fangsong Std R" pitchFamily="18" charset="-128"/>
                <a:ea typeface="Adobe Fangsong Std R" pitchFamily="18" charset="-128"/>
              </a:rPr>
              <a:t>	The </a:t>
            </a:r>
            <a:r>
              <a:rPr lang="en-US" dirty="0" smtClean="0">
                <a:solidFill>
                  <a:srgbClr val="C00000"/>
                </a:solidFill>
                <a:latin typeface="Adobe Fangsong Std R" pitchFamily="18" charset="-128"/>
                <a:ea typeface="Adobe Fangsong Std R" pitchFamily="18" charset="-128"/>
              </a:rPr>
              <a:t>patient who was chanting mantra was shifted from ICCU the very next day, did not require chemotherapy and was discharged within a week and his </a:t>
            </a:r>
            <a:r>
              <a:rPr lang="en-US" dirty="0" err="1" smtClean="0">
                <a:solidFill>
                  <a:srgbClr val="C00000"/>
                </a:solidFill>
                <a:latin typeface="Adobe Fangsong Std R" pitchFamily="18" charset="-128"/>
                <a:ea typeface="Adobe Fangsong Std R" pitchFamily="18" charset="-128"/>
              </a:rPr>
              <a:t>ryles</a:t>
            </a:r>
            <a:r>
              <a:rPr lang="en-US" dirty="0" smtClean="0">
                <a:solidFill>
                  <a:srgbClr val="C00000"/>
                </a:solidFill>
                <a:latin typeface="Adobe Fangsong Std R" pitchFamily="18" charset="-128"/>
                <a:ea typeface="Adobe Fangsong Std R" pitchFamily="18" charset="-128"/>
              </a:rPr>
              <a:t> tube also to be removed within four days of discharge .</a:t>
            </a:r>
          </a:p>
          <a:p>
            <a:endParaRPr lang="en-US" dirty="0" smtClean="0">
              <a:solidFill>
                <a:srgbClr val="C00000"/>
              </a:solidFill>
              <a:latin typeface="Adobe Fangsong Std R" pitchFamily="18" charset="-128"/>
              <a:ea typeface="Adobe Fangsong Std R" pitchFamily="18" charset="-128"/>
            </a:endParaRPr>
          </a:p>
          <a:p>
            <a:r>
              <a:rPr lang="ja-JP" altLang="en-US" smtClean="0">
                <a:solidFill>
                  <a:srgbClr val="C00000"/>
                </a:solidFill>
                <a:latin typeface="Adobe Fangsong Std R" pitchFamily="18" charset="-128"/>
                <a:ea typeface="Adobe Fangsong Std R" pitchFamily="18" charset="-128"/>
              </a:rPr>
              <a:t>“</a:t>
            </a:r>
            <a:r>
              <a:rPr lang="en-US" altLang="ja-JP" dirty="0" smtClean="0">
                <a:solidFill>
                  <a:srgbClr val="C00000"/>
                </a:solidFill>
                <a:latin typeface="Adobe Fangsong Std R" pitchFamily="18" charset="-128"/>
                <a:ea typeface="Adobe Fangsong Std R" pitchFamily="18" charset="-128"/>
              </a:rPr>
              <a:t>This is the power of </a:t>
            </a:r>
            <a:r>
              <a:rPr lang="en-US" altLang="ja-JP" dirty="0" err="1" smtClean="0">
                <a:solidFill>
                  <a:srgbClr val="C00000"/>
                </a:solidFill>
                <a:latin typeface="Adobe Fangsong Std R" pitchFamily="18" charset="-128"/>
                <a:ea typeface="Adobe Fangsong Std R" pitchFamily="18" charset="-128"/>
              </a:rPr>
              <a:t>Bhaktamar</a:t>
            </a:r>
            <a:r>
              <a:rPr lang="en-US" altLang="ja-JP" dirty="0" smtClean="0">
                <a:solidFill>
                  <a:srgbClr val="C00000"/>
                </a:solidFill>
                <a:latin typeface="Adobe Fangsong Std R" pitchFamily="18" charset="-128"/>
                <a:ea typeface="Adobe Fangsong Std R" pitchFamily="18" charset="-128"/>
              </a:rPr>
              <a:t> </a:t>
            </a:r>
            <a:r>
              <a:rPr lang="en-US" altLang="ja-JP" dirty="0" err="1" smtClean="0">
                <a:solidFill>
                  <a:srgbClr val="C00000"/>
                </a:solidFill>
                <a:latin typeface="Adobe Fangsong Std R" pitchFamily="18" charset="-128"/>
                <a:ea typeface="Adobe Fangsong Std R" pitchFamily="18" charset="-128"/>
              </a:rPr>
              <a:t>Stotra</a:t>
            </a:r>
            <a:r>
              <a:rPr lang="en-US" altLang="ja-JP" dirty="0" smtClean="0">
                <a:solidFill>
                  <a:srgbClr val="C00000"/>
                </a:solidFill>
                <a:latin typeface="Adobe Fangsong Std R" pitchFamily="18" charset="-128"/>
                <a:ea typeface="Adobe Fangsong Std R" pitchFamily="18" charset="-128"/>
              </a:rPr>
              <a:t>.</a:t>
            </a:r>
            <a:r>
              <a:rPr lang="ja-JP" altLang="en-US" smtClean="0">
                <a:solidFill>
                  <a:srgbClr val="C00000"/>
                </a:solidFill>
                <a:latin typeface="Adobe Fangsong Std R" pitchFamily="18" charset="-128"/>
                <a:ea typeface="Adobe Fangsong Std R" pitchFamily="18" charset="-128"/>
              </a:rPr>
              <a:t>”</a:t>
            </a:r>
            <a:endParaRPr lang="en-US" altLang="ja-JP" dirty="0" smtClean="0">
              <a:solidFill>
                <a:srgbClr val="C00000"/>
              </a:solidFill>
              <a:latin typeface="Adobe Fangsong Std R" pitchFamily="18" charset="-128"/>
              <a:ea typeface="Adobe Fangsong Std R" pitchFamily="18" charset="-128"/>
            </a:endParaRPr>
          </a:p>
          <a:p>
            <a:endParaRPr lang="en-US" dirty="0" smtClean="0">
              <a:solidFill>
                <a:srgbClr val="C00000"/>
              </a:solidFill>
              <a:latin typeface="Adobe Fangsong Std R" pitchFamily="18" charset="-128"/>
              <a:ea typeface="Adobe Fangsong Std R" pitchFamily="18" charset="-128"/>
            </a:endParaRPr>
          </a:p>
          <a:p>
            <a:r>
              <a:rPr lang="en-US" dirty="0" smtClean="0">
                <a:solidFill>
                  <a:srgbClr val="C00000"/>
                </a:solidFill>
                <a:latin typeface="Adobe Fangsong Std R" pitchFamily="18" charset="-128"/>
                <a:ea typeface="Adobe Fangsong Std R" pitchFamily="18" charset="-128"/>
              </a:rPr>
              <a:t>Dr. Ajay Mehta ,Oncologist says he has recovered within 15 days, which would otherwise require three months.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sz="quarter" idx="1"/>
          </p:nvPr>
        </p:nvSpPr>
        <p:spPr>
          <a:xfrm>
            <a:off x="323528" y="2790056"/>
            <a:ext cx="8504238" cy="2295128"/>
          </a:xfrm>
        </p:spPr>
        <p:txBody>
          <a:bodyPr>
            <a:normAutofit/>
          </a:bodyPr>
          <a:lstStyle/>
          <a:p>
            <a:r>
              <a:rPr lang="en-US" sz="2400" dirty="0" smtClean="0">
                <a:solidFill>
                  <a:srgbClr val="C00000"/>
                </a:solidFill>
                <a:latin typeface="Adobe Fangsong Std R" pitchFamily="18" charset="-128"/>
                <a:ea typeface="Adobe Fangsong Std R" pitchFamily="18" charset="-128"/>
              </a:rPr>
              <a:t>Dr. Ajay Mehta ,Oncologist says he has recovered within 15 days, which would otherwise require three months. </a:t>
            </a:r>
          </a:p>
          <a:p>
            <a:endParaRPr lang="en-US" sz="2400" dirty="0" smtClean="0">
              <a:solidFill>
                <a:srgbClr val="C00000"/>
              </a:solidFill>
              <a:latin typeface="Adobe Fangsong Std R" pitchFamily="18" charset="-128"/>
              <a:ea typeface="Adobe Fangsong Std R" pitchFamily="18" charset="-128"/>
            </a:endParaRPr>
          </a:p>
          <a:p>
            <a:r>
              <a:rPr lang="ja-JP" altLang="en-US" sz="2400" smtClean="0">
                <a:solidFill>
                  <a:srgbClr val="C00000"/>
                </a:solidFill>
                <a:latin typeface="Adobe Fangsong Std R" pitchFamily="18" charset="-128"/>
                <a:ea typeface="Adobe Fangsong Std R" pitchFamily="18" charset="-128"/>
              </a:rPr>
              <a:t>“</a:t>
            </a:r>
            <a:r>
              <a:rPr lang="en-US" altLang="ja-JP" sz="2400" dirty="0" smtClean="0">
                <a:solidFill>
                  <a:srgbClr val="C00000"/>
                </a:solidFill>
                <a:latin typeface="Adobe Fangsong Std R" pitchFamily="18" charset="-128"/>
                <a:ea typeface="Adobe Fangsong Std R" pitchFamily="18" charset="-128"/>
              </a:rPr>
              <a:t>This is the power of </a:t>
            </a:r>
            <a:r>
              <a:rPr lang="en-US" altLang="ja-JP" sz="2400" dirty="0" err="1" smtClean="0">
                <a:solidFill>
                  <a:srgbClr val="C00000"/>
                </a:solidFill>
                <a:latin typeface="Adobe Fangsong Std R" pitchFamily="18" charset="-128"/>
                <a:ea typeface="Adobe Fangsong Std R" pitchFamily="18" charset="-128"/>
              </a:rPr>
              <a:t>Bhaktamar</a:t>
            </a:r>
            <a:r>
              <a:rPr lang="en-US" altLang="ja-JP" sz="2400" dirty="0" smtClean="0">
                <a:solidFill>
                  <a:srgbClr val="C00000"/>
                </a:solidFill>
                <a:latin typeface="Adobe Fangsong Std R" pitchFamily="18" charset="-128"/>
                <a:ea typeface="Adobe Fangsong Std R" pitchFamily="18" charset="-128"/>
              </a:rPr>
              <a:t> </a:t>
            </a:r>
            <a:r>
              <a:rPr lang="en-US" altLang="ja-JP" sz="2400" dirty="0" err="1" smtClean="0">
                <a:solidFill>
                  <a:srgbClr val="C00000"/>
                </a:solidFill>
                <a:latin typeface="Adobe Fangsong Std R" pitchFamily="18" charset="-128"/>
                <a:ea typeface="Adobe Fangsong Std R" pitchFamily="18" charset="-128"/>
              </a:rPr>
              <a:t>Stotra</a:t>
            </a:r>
            <a:r>
              <a:rPr lang="en-US" altLang="ja-JP" sz="2400" dirty="0" smtClean="0">
                <a:solidFill>
                  <a:srgbClr val="C00000"/>
                </a:solidFill>
                <a:latin typeface="Adobe Fangsong Std R" pitchFamily="18" charset="-128"/>
                <a:ea typeface="Adobe Fangsong Std R" pitchFamily="18" charset="-128"/>
              </a:rPr>
              <a:t>.</a:t>
            </a:r>
            <a:r>
              <a:rPr lang="ja-JP" altLang="en-US" sz="2400" smtClean="0">
                <a:solidFill>
                  <a:srgbClr val="C00000"/>
                </a:solidFill>
                <a:latin typeface="Adobe Fangsong Std R" pitchFamily="18" charset="-128"/>
                <a:ea typeface="Adobe Fangsong Std R" pitchFamily="18" charset="-128"/>
              </a:rPr>
              <a:t>”</a:t>
            </a:r>
            <a:endParaRPr lang="en-US" sz="2400" dirty="0" smtClean="0">
              <a:solidFill>
                <a:srgbClr val="C00000"/>
              </a:solidFill>
              <a:latin typeface="Adobe Fangsong Std R" pitchFamily="18" charset="-128"/>
              <a:ea typeface="Adobe Fangsong Std R" pitchFamily="18" charset="-128"/>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04800" y="1484784"/>
            <a:ext cx="8534400" cy="542801"/>
          </a:xfrm>
        </p:spPr>
        <p:txBody>
          <a:bodyPr>
            <a:noAutofit/>
          </a:bodyPr>
          <a:lstStyle/>
          <a:p>
            <a:r>
              <a:rPr lang="en-US" sz="2400" b="1" dirty="0" smtClean="0">
                <a:solidFill>
                  <a:srgbClr val="C00000"/>
                </a:solidFill>
                <a:latin typeface="Adobe Fangsong Std R" pitchFamily="18" charset="-128"/>
                <a:ea typeface="Adobe Fangsong Std R" pitchFamily="18" charset="-128"/>
              </a:rPr>
              <a:t>Patient is reading 45 </a:t>
            </a:r>
            <a:r>
              <a:rPr lang="en-US" sz="2400" b="1" dirty="0" err="1" smtClean="0">
                <a:solidFill>
                  <a:srgbClr val="C00000"/>
                </a:solidFill>
                <a:latin typeface="Adobe Fangsong Std R" pitchFamily="18" charset="-128"/>
                <a:ea typeface="Adobe Fangsong Std R" pitchFamily="18" charset="-128"/>
              </a:rPr>
              <a:t>th</a:t>
            </a:r>
            <a:r>
              <a:rPr lang="en-US" sz="2400" b="1" dirty="0" smtClean="0">
                <a:solidFill>
                  <a:srgbClr val="C00000"/>
                </a:solidFill>
                <a:latin typeface="Adobe Fangsong Std R" pitchFamily="18" charset="-128"/>
                <a:ea typeface="Adobe Fangsong Std R" pitchFamily="18" charset="-128"/>
              </a:rPr>
              <a:t> </a:t>
            </a:r>
            <a:r>
              <a:rPr lang="en-US" sz="2400" b="1" dirty="0" err="1" smtClean="0">
                <a:solidFill>
                  <a:srgbClr val="C00000"/>
                </a:solidFill>
                <a:latin typeface="Adobe Fangsong Std R" pitchFamily="18" charset="-128"/>
                <a:ea typeface="Adobe Fangsong Std R" pitchFamily="18" charset="-128"/>
              </a:rPr>
              <a:t>shloka</a:t>
            </a:r>
            <a:r>
              <a:rPr lang="en-US" sz="2400" b="1" dirty="0" smtClean="0">
                <a:solidFill>
                  <a:srgbClr val="C00000"/>
                </a:solidFill>
                <a:latin typeface="Adobe Fangsong Std R" pitchFamily="18" charset="-128"/>
                <a:ea typeface="Adobe Fangsong Std R" pitchFamily="18" charset="-128"/>
              </a:rPr>
              <a:t> of BHAKTAMAR STOTRA </a:t>
            </a:r>
          </a:p>
        </p:txBody>
      </p:sp>
      <p:pic>
        <p:nvPicPr>
          <p:cNvPr id="5" name="Picture 2"/>
          <p:cNvPicPr>
            <a:picLocks noGrp="1" noChangeAspect="1" noChangeArrowheads="1"/>
          </p:cNvPicPr>
          <p:nvPr>
            <p:ph sz="quarter" idx="1"/>
          </p:nvPr>
        </p:nvPicPr>
        <p:blipFill>
          <a:blip r:embed="rId2" cstate="print"/>
          <a:srcRect/>
          <a:stretch>
            <a:fillRect/>
          </a:stretch>
        </p:blipFill>
        <p:spPr>
          <a:xfrm>
            <a:off x="2842419" y="2112218"/>
            <a:ext cx="3459162" cy="4629150"/>
          </a:xfr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04800" y="1340768"/>
            <a:ext cx="8534400" cy="758825"/>
          </a:xfrm>
        </p:spPr>
        <p:txBody>
          <a:bodyPr>
            <a:normAutofit/>
          </a:bodyPr>
          <a:lstStyle/>
          <a:p>
            <a:pPr>
              <a:defRPr/>
            </a:pPr>
            <a:r>
              <a:rPr lang="en-US" sz="2800" b="1" dirty="0" smtClean="0">
                <a:solidFill>
                  <a:srgbClr val="C00000"/>
                </a:solidFill>
                <a:latin typeface="Adobe Fangsong Std R" pitchFamily="18" charset="-128"/>
                <a:ea typeface="Adobe Fangsong Std R" pitchFamily="18" charset="-128"/>
              </a:rPr>
              <a:t>An 0ral cancer patient before surgery</a:t>
            </a:r>
            <a:endParaRPr lang="en-US" sz="2800" b="1" dirty="0">
              <a:solidFill>
                <a:srgbClr val="C00000"/>
              </a:solidFill>
              <a:latin typeface="Adobe Fangsong Std R" pitchFamily="18" charset="-128"/>
              <a:ea typeface="Adobe Fangsong Std R" pitchFamily="18" charset="-128"/>
            </a:endParaRPr>
          </a:p>
        </p:txBody>
      </p:sp>
      <p:pic>
        <p:nvPicPr>
          <p:cNvPr id="5" name="Picture 2"/>
          <p:cNvPicPr>
            <a:picLocks noGrp="1" noChangeAspect="1" noChangeArrowheads="1"/>
          </p:cNvPicPr>
          <p:nvPr>
            <p:ph sz="quarter" idx="1"/>
          </p:nvPr>
        </p:nvPicPr>
        <p:blipFill>
          <a:blip r:embed="rId2" cstate="print"/>
          <a:srcRect/>
          <a:stretch>
            <a:fillRect/>
          </a:stretch>
        </p:blipFill>
        <p:spPr>
          <a:xfrm>
            <a:off x="1643051" y="2132856"/>
            <a:ext cx="5857899" cy="4417583"/>
          </a:xfr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sz="quarter" idx="1"/>
          </p:nvPr>
        </p:nvPicPr>
        <p:blipFill>
          <a:blip r:embed="rId2" cstate="print"/>
          <a:srcRect/>
          <a:stretch>
            <a:fillRect/>
          </a:stretch>
        </p:blipFill>
        <p:spPr>
          <a:xfrm>
            <a:off x="914648" y="2186936"/>
            <a:ext cx="2935774" cy="3670730"/>
          </a:xfrm>
          <a:noFill/>
        </p:spPr>
      </p:pic>
      <p:pic>
        <p:nvPicPr>
          <p:cNvPr id="5" name="Picture 4"/>
          <p:cNvPicPr>
            <a:picLocks noChangeAspect="1" noChangeArrowheads="1"/>
          </p:cNvPicPr>
          <p:nvPr/>
        </p:nvPicPr>
        <p:blipFill>
          <a:blip r:embed="rId3" cstate="print"/>
          <a:srcRect/>
          <a:stretch>
            <a:fillRect/>
          </a:stretch>
        </p:blipFill>
        <p:spPr bwMode="auto">
          <a:xfrm>
            <a:off x="5767511" y="2227918"/>
            <a:ext cx="2131914" cy="3629748"/>
          </a:xfrm>
          <a:prstGeom prst="rect">
            <a:avLst/>
          </a:prstGeom>
          <a:noFill/>
          <a:ln w="9525">
            <a:noFill/>
            <a:miter lim="800000"/>
            <a:headEnd/>
            <a:tailEnd/>
          </a:ln>
        </p:spPr>
      </p:pic>
      <p:sp>
        <p:nvSpPr>
          <p:cNvPr id="6" name="TextBox 3"/>
          <p:cNvSpPr txBox="1">
            <a:spLocks noChangeArrowheads="1"/>
          </p:cNvSpPr>
          <p:nvPr/>
        </p:nvSpPr>
        <p:spPr bwMode="auto">
          <a:xfrm>
            <a:off x="669801" y="5791200"/>
            <a:ext cx="3398837" cy="769441"/>
          </a:xfrm>
          <a:prstGeom prst="rect">
            <a:avLst/>
          </a:prstGeom>
          <a:noFill/>
          <a:ln w="9525">
            <a:noFill/>
            <a:miter lim="800000"/>
            <a:headEnd/>
            <a:tailEnd/>
          </a:ln>
        </p:spPr>
        <p:txBody>
          <a:bodyPr>
            <a:spAutoFit/>
          </a:bodyPr>
          <a:lstStyle/>
          <a:p>
            <a:pPr algn="ctr"/>
            <a:r>
              <a:rPr lang="en-US" sz="2200" dirty="0">
                <a:solidFill>
                  <a:srgbClr val="C00000"/>
                </a:solidFill>
                <a:latin typeface="Adobe Fangsong Std R" pitchFamily="18" charset="-128"/>
                <a:ea typeface="Adobe Fangsong Std R" pitchFamily="18" charset="-128"/>
              </a:rPr>
              <a:t>Dr. Ajay Mehta during surgery</a:t>
            </a:r>
          </a:p>
        </p:txBody>
      </p:sp>
      <p:sp>
        <p:nvSpPr>
          <p:cNvPr id="7" name="TextBox 4"/>
          <p:cNvSpPr txBox="1">
            <a:spLocks noChangeArrowheads="1"/>
          </p:cNvSpPr>
          <p:nvPr/>
        </p:nvSpPr>
        <p:spPr bwMode="auto">
          <a:xfrm>
            <a:off x="4759201" y="5791200"/>
            <a:ext cx="4205287" cy="769441"/>
          </a:xfrm>
          <a:prstGeom prst="rect">
            <a:avLst/>
          </a:prstGeom>
          <a:noFill/>
          <a:ln w="9525">
            <a:noFill/>
            <a:miter lim="800000"/>
            <a:headEnd/>
            <a:tailEnd/>
          </a:ln>
        </p:spPr>
        <p:txBody>
          <a:bodyPr>
            <a:spAutoFit/>
          </a:bodyPr>
          <a:lstStyle/>
          <a:p>
            <a:pPr algn="ctr"/>
            <a:r>
              <a:rPr lang="en-US" sz="2200" dirty="0">
                <a:solidFill>
                  <a:srgbClr val="C00000"/>
                </a:solidFill>
                <a:latin typeface="Adobe Fangsong Std R" pitchFamily="18" charset="-128"/>
                <a:ea typeface="Adobe Fangsong Std R" pitchFamily="18" charset="-128"/>
              </a:rPr>
              <a:t>Dr.  </a:t>
            </a:r>
            <a:r>
              <a:rPr lang="en-US" sz="2200" dirty="0" err="1">
                <a:solidFill>
                  <a:srgbClr val="C00000"/>
                </a:solidFill>
                <a:latin typeface="Adobe Fangsong Std R" pitchFamily="18" charset="-128"/>
                <a:ea typeface="Adobe Fangsong Std R" pitchFamily="18" charset="-128"/>
              </a:rPr>
              <a:t>Manju</a:t>
            </a:r>
            <a:r>
              <a:rPr lang="en-US" sz="2200" dirty="0">
                <a:solidFill>
                  <a:srgbClr val="C00000"/>
                </a:solidFill>
                <a:latin typeface="Adobe Fangsong Std R" pitchFamily="18" charset="-128"/>
                <a:ea typeface="Adobe Fangsong Std R" pitchFamily="18" charset="-128"/>
              </a:rPr>
              <a:t>  Jain  Chanting  </a:t>
            </a:r>
            <a:r>
              <a:rPr lang="en-US" sz="2200" dirty="0" err="1">
                <a:solidFill>
                  <a:srgbClr val="C00000"/>
                </a:solidFill>
                <a:latin typeface="Adobe Fangsong Std R" pitchFamily="18" charset="-128"/>
                <a:ea typeface="Adobe Fangsong Std R" pitchFamily="18" charset="-128"/>
              </a:rPr>
              <a:t>Baktammar</a:t>
            </a:r>
            <a:endParaRPr lang="en-US" sz="2200" dirty="0">
              <a:solidFill>
                <a:srgbClr val="C00000"/>
              </a:solidFill>
              <a:latin typeface="Adobe Fangsong Std R" pitchFamily="18" charset="-128"/>
              <a:ea typeface="Adobe Fangsong Std R" pitchFamily="18" charset="-128"/>
            </a:endParaRPr>
          </a:p>
        </p:txBody>
      </p:sp>
      <p:sp>
        <p:nvSpPr>
          <p:cNvPr id="8" name="TextBox 5"/>
          <p:cNvSpPr txBox="1">
            <a:spLocks noChangeArrowheads="1"/>
          </p:cNvSpPr>
          <p:nvPr/>
        </p:nvSpPr>
        <p:spPr bwMode="auto">
          <a:xfrm>
            <a:off x="366713" y="490538"/>
            <a:ext cx="8294687" cy="523220"/>
          </a:xfrm>
          <a:prstGeom prst="rect">
            <a:avLst/>
          </a:prstGeom>
          <a:noFill/>
          <a:ln w="9525">
            <a:noFill/>
            <a:miter lim="800000"/>
            <a:headEnd/>
            <a:tailEnd/>
          </a:ln>
        </p:spPr>
        <p:txBody>
          <a:bodyPr>
            <a:spAutoFit/>
          </a:bodyPr>
          <a:lstStyle/>
          <a:p>
            <a:r>
              <a:rPr lang="en-US" sz="2800">
                <a:solidFill>
                  <a:srgbClr val="C00000"/>
                </a:solidFill>
                <a:latin typeface="Adobe Fangsong Std R" pitchFamily="18" charset="-128"/>
                <a:ea typeface="Adobe Fangsong Std R" pitchFamily="18" charset="-128"/>
              </a:rPr>
              <a:t>Chanting of Mantra during Mandible surgery</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sz="quarter" idx="1"/>
          </p:nvPr>
        </p:nvPicPr>
        <p:blipFill>
          <a:blip r:embed="rId2" cstate="print"/>
          <a:srcRect/>
          <a:stretch>
            <a:fillRect/>
          </a:stretch>
        </p:blipFill>
        <p:spPr>
          <a:xfrm>
            <a:off x="1612603" y="1625526"/>
            <a:ext cx="5918795" cy="4453012"/>
          </a:xfrm>
          <a:noFill/>
        </p:spPr>
      </p:pic>
      <p:sp>
        <p:nvSpPr>
          <p:cNvPr id="5" name="TextBox 4"/>
          <p:cNvSpPr txBox="1">
            <a:spLocks noChangeArrowheads="1"/>
          </p:cNvSpPr>
          <p:nvPr/>
        </p:nvSpPr>
        <p:spPr bwMode="auto">
          <a:xfrm>
            <a:off x="827088" y="6194425"/>
            <a:ext cx="7489825" cy="457200"/>
          </a:xfrm>
          <a:prstGeom prst="rect">
            <a:avLst/>
          </a:prstGeom>
          <a:noFill/>
          <a:ln w="9525">
            <a:noFill/>
            <a:miter lim="800000"/>
            <a:headEnd/>
            <a:tailEnd/>
          </a:ln>
        </p:spPr>
        <p:txBody>
          <a:bodyPr>
            <a:spAutoFit/>
          </a:bodyPr>
          <a:lstStyle/>
          <a:p>
            <a:pPr algn="ctr"/>
            <a:r>
              <a:rPr lang="en-US" sz="2400" dirty="0" smtClean="0">
                <a:solidFill>
                  <a:srgbClr val="C00000"/>
                </a:solidFill>
                <a:latin typeface="Adobe Fangsong Std R" pitchFamily="18" charset="-128"/>
                <a:ea typeface="Adobe Fangsong Std R" pitchFamily="18" charset="-128"/>
              </a:rPr>
              <a:t>Surgery </a:t>
            </a:r>
            <a:r>
              <a:rPr lang="en-US" sz="2400" dirty="0">
                <a:solidFill>
                  <a:srgbClr val="C00000"/>
                </a:solidFill>
                <a:latin typeface="Adobe Fangsong Std R" pitchFamily="18" charset="-128"/>
                <a:ea typeface="Adobe Fangsong Std R" pitchFamily="18" charset="-128"/>
              </a:rPr>
              <a:t>successful</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hridhar.wmv">
            <a:hlinkClick r:id="" action="ppaction://media"/>
          </p:cNvPr>
          <p:cNvPicPr>
            <a:picLocks noRot="1" noChangeAspect="1"/>
          </p:cNvPicPr>
          <p:nvPr>
            <a:quickTimeFile r:link="rId1"/>
          </p:nvPr>
        </p:nvPicPr>
        <p:blipFill>
          <a:blip r:embed="rId3" cstate="print"/>
          <a:srcRect/>
          <a:stretch>
            <a:fillRect/>
          </a:stretch>
        </p:blipFill>
        <p:spPr bwMode="auto">
          <a:xfrm>
            <a:off x="1297747" y="1628800"/>
            <a:ext cx="6548506" cy="491169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56992"/>
            <a:ext cx="8229600" cy="1143000"/>
          </a:xfrm>
        </p:spPr>
        <p:txBody>
          <a:bodyPr/>
          <a:lstStyle/>
          <a:p>
            <a:r>
              <a:rPr lang="en-US" b="1" dirty="0" smtClean="0">
                <a:solidFill>
                  <a:srgbClr val="C00000"/>
                </a:solidFill>
                <a:latin typeface="Adobe Fangsong Std R" pitchFamily="18" charset="-128"/>
                <a:ea typeface="Adobe Fangsong Std R" pitchFamily="18" charset="-128"/>
              </a:rPr>
              <a:t>THANK YOU</a:t>
            </a:r>
            <a:endParaRPr lang="en-IN" b="1" dirty="0">
              <a:solidFill>
                <a:srgbClr val="C00000"/>
              </a:solidFill>
              <a:latin typeface="Adobe Fangsong Std R" pitchFamily="18" charset="-128"/>
              <a:ea typeface="Adobe Fangsong Std R" pitchFamily="18" charset="-128"/>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987824" y="1374031"/>
            <a:ext cx="3168352" cy="758825"/>
          </a:xfrm>
        </p:spPr>
        <p:txBody>
          <a:bodyPr numCol="1" spcCol="0">
            <a:normAutofit/>
          </a:bodyPr>
          <a:lstStyle/>
          <a:p>
            <a:pPr eaLnBrk="1" hangingPunct="1"/>
            <a:r>
              <a:rPr lang="en-US" sz="2800" b="1" dirty="0" smtClean="0">
                <a:solidFill>
                  <a:srgbClr val="C00000"/>
                </a:solidFill>
                <a:latin typeface="Adobe Fangsong Std R" pitchFamily="18" charset="-128"/>
                <a:ea typeface="Adobe Fangsong Std R" pitchFamily="18" charset="-128"/>
              </a:rPr>
              <a:t>TREATMENT</a:t>
            </a:r>
            <a:endParaRPr lang="en-US" sz="2800" dirty="0" smtClean="0">
              <a:solidFill>
                <a:srgbClr val="C00000"/>
              </a:solidFill>
              <a:latin typeface="Adobe Fangsong Std R" pitchFamily="18" charset="-128"/>
              <a:ea typeface="Adobe Fangsong Std R" pitchFamily="18" charset="-128"/>
            </a:endParaRPr>
          </a:p>
        </p:txBody>
      </p:sp>
      <p:sp>
        <p:nvSpPr>
          <p:cNvPr id="5" name="Content Placeholder 2"/>
          <p:cNvSpPr>
            <a:spLocks noGrp="1"/>
          </p:cNvSpPr>
          <p:nvPr>
            <p:ph sz="quarter" idx="1"/>
          </p:nvPr>
        </p:nvSpPr>
        <p:spPr>
          <a:xfrm>
            <a:off x="539552" y="2348880"/>
            <a:ext cx="7776864" cy="3528392"/>
          </a:xfrm>
        </p:spPr>
        <p:txBody>
          <a:bodyPr>
            <a:normAutofit lnSpcReduction="10000"/>
          </a:bodyPr>
          <a:lstStyle/>
          <a:p>
            <a:pPr eaLnBrk="1" hangingPunct="1"/>
            <a:r>
              <a:rPr lang="en-US" sz="2400" b="1" dirty="0" smtClean="0">
                <a:solidFill>
                  <a:srgbClr val="960000"/>
                </a:solidFill>
                <a:latin typeface="Adobe Fangsong Std R" pitchFamily="18" charset="-128"/>
                <a:ea typeface="Adobe Fangsong Std R" pitchFamily="18" charset="-128"/>
              </a:rPr>
              <a:t>Radiotherapy</a:t>
            </a:r>
            <a:br>
              <a:rPr lang="en-US" sz="2400" b="1" dirty="0" smtClean="0">
                <a:solidFill>
                  <a:srgbClr val="960000"/>
                </a:solidFill>
                <a:latin typeface="Adobe Fangsong Std R" pitchFamily="18" charset="-128"/>
                <a:ea typeface="Adobe Fangsong Std R" pitchFamily="18" charset="-128"/>
              </a:rPr>
            </a:br>
            <a:endParaRPr lang="en-US" sz="2400" b="1" dirty="0" smtClean="0">
              <a:solidFill>
                <a:srgbClr val="960000"/>
              </a:solidFill>
              <a:latin typeface="Adobe Fangsong Std R" pitchFamily="18" charset="-128"/>
              <a:ea typeface="Adobe Fangsong Std R" pitchFamily="18" charset="-128"/>
            </a:endParaRPr>
          </a:p>
          <a:p>
            <a:pPr eaLnBrk="1" hangingPunct="1"/>
            <a:r>
              <a:rPr lang="en-US" sz="2400" b="1" dirty="0" smtClean="0">
                <a:solidFill>
                  <a:srgbClr val="960000"/>
                </a:solidFill>
                <a:latin typeface="Adobe Fangsong Std R" pitchFamily="18" charset="-128"/>
                <a:ea typeface="Adobe Fangsong Std R" pitchFamily="18" charset="-128"/>
              </a:rPr>
              <a:t>Chemotherapy</a:t>
            </a:r>
            <a:br>
              <a:rPr lang="en-US" sz="2400" b="1" dirty="0" smtClean="0">
                <a:solidFill>
                  <a:srgbClr val="960000"/>
                </a:solidFill>
                <a:latin typeface="Adobe Fangsong Std R" pitchFamily="18" charset="-128"/>
                <a:ea typeface="Adobe Fangsong Std R" pitchFamily="18" charset="-128"/>
              </a:rPr>
            </a:br>
            <a:endParaRPr lang="en-US" sz="2400" b="1" dirty="0" smtClean="0">
              <a:solidFill>
                <a:srgbClr val="960000"/>
              </a:solidFill>
              <a:latin typeface="Adobe Fangsong Std R" pitchFamily="18" charset="-128"/>
              <a:ea typeface="Adobe Fangsong Std R" pitchFamily="18" charset="-128"/>
            </a:endParaRPr>
          </a:p>
          <a:p>
            <a:pPr eaLnBrk="1" hangingPunct="1"/>
            <a:r>
              <a:rPr lang="en-US" sz="2400" b="1" dirty="0" smtClean="0">
                <a:solidFill>
                  <a:srgbClr val="960000"/>
                </a:solidFill>
                <a:latin typeface="Adobe Fangsong Std R" pitchFamily="18" charset="-128"/>
                <a:ea typeface="Adobe Fangsong Std R" pitchFamily="18" charset="-128"/>
              </a:rPr>
              <a:t>Surgery</a:t>
            </a:r>
            <a:br>
              <a:rPr lang="en-US" sz="2400" b="1" dirty="0" smtClean="0">
                <a:solidFill>
                  <a:srgbClr val="960000"/>
                </a:solidFill>
                <a:latin typeface="Adobe Fangsong Std R" pitchFamily="18" charset="-128"/>
                <a:ea typeface="Adobe Fangsong Std R" pitchFamily="18" charset="-128"/>
              </a:rPr>
            </a:br>
            <a:endParaRPr lang="en-US" sz="2400" b="1" dirty="0" smtClean="0">
              <a:solidFill>
                <a:srgbClr val="960000"/>
              </a:solidFill>
              <a:latin typeface="Adobe Fangsong Std R" pitchFamily="18" charset="-128"/>
              <a:ea typeface="Adobe Fangsong Std R" pitchFamily="18" charset="-128"/>
            </a:endParaRPr>
          </a:p>
          <a:p>
            <a:pPr eaLnBrk="1" hangingPunct="1"/>
            <a:r>
              <a:rPr lang="en-US" sz="2400" b="1" dirty="0" smtClean="0">
                <a:solidFill>
                  <a:srgbClr val="960000"/>
                </a:solidFill>
                <a:latin typeface="Adobe Fangsong Std R" pitchFamily="18" charset="-128"/>
                <a:ea typeface="Adobe Fangsong Std R" pitchFamily="18" charset="-128"/>
              </a:rPr>
              <a:t>Complementary </a:t>
            </a:r>
            <a:r>
              <a:rPr lang="en-US" sz="2400" b="1" dirty="0" smtClean="0">
                <a:solidFill>
                  <a:srgbClr val="960000"/>
                </a:solidFill>
                <a:latin typeface="Adobe Fangsong Std R" pitchFamily="18" charset="-128"/>
                <a:ea typeface="Adobe Fangsong Std R" pitchFamily="18" charset="-128"/>
              </a:rPr>
              <a:t>and alternative medicine (CAM)</a:t>
            </a:r>
            <a:br>
              <a:rPr lang="en-US" sz="2400" b="1" dirty="0" smtClean="0">
                <a:solidFill>
                  <a:srgbClr val="960000"/>
                </a:solidFill>
                <a:latin typeface="Adobe Fangsong Std R" pitchFamily="18" charset="-128"/>
                <a:ea typeface="Adobe Fangsong Std R" pitchFamily="18" charset="-128"/>
              </a:rPr>
            </a:br>
            <a:endParaRPr lang="en-US" sz="2400" b="1" dirty="0" smtClean="0">
              <a:solidFill>
                <a:srgbClr val="960000"/>
              </a:solidFill>
              <a:latin typeface="Adobe Fangsong Std R" pitchFamily="18" charset="-128"/>
              <a:ea typeface="Adobe Fangsong Std R" pitchFamily="18" charset="-128"/>
            </a:endParaRPr>
          </a:p>
          <a:p>
            <a:pPr eaLnBrk="1" hangingPunct="1"/>
            <a:r>
              <a:rPr lang="en-US" sz="2400" b="1" dirty="0" smtClean="0">
                <a:solidFill>
                  <a:srgbClr val="960000"/>
                </a:solidFill>
                <a:latin typeface="Adobe Fangsong Std R" pitchFamily="18" charset="-128"/>
                <a:ea typeface="Adobe Fangsong Std R" pitchFamily="18" charset="-128"/>
              </a:rPr>
              <a:t>Palliative therapy</a:t>
            </a:r>
          </a:p>
          <a:p>
            <a:pPr eaLnBrk="1" hangingPunct="1"/>
            <a:endParaRPr lang="en-US" sz="2400" b="1" dirty="0" smtClean="0">
              <a:solidFill>
                <a:srgbClr val="960000"/>
              </a:solidFill>
              <a:latin typeface="Adobe Fangsong Std R" pitchFamily="18" charset="-128"/>
              <a:ea typeface="Adobe Fangsong Std R" pitchFamily="18" charset="-128"/>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04800" y="1340768"/>
            <a:ext cx="8534400" cy="758825"/>
          </a:xfrm>
        </p:spPr>
        <p:txBody>
          <a:bodyPr>
            <a:normAutofit/>
          </a:bodyPr>
          <a:lstStyle/>
          <a:p>
            <a:pPr>
              <a:defRPr/>
            </a:pPr>
            <a:r>
              <a:rPr lang="en-US" sz="2800" b="1" dirty="0" smtClean="0">
                <a:solidFill>
                  <a:srgbClr val="C00000"/>
                </a:solidFill>
                <a:latin typeface="Adobe Fangsong Std R" pitchFamily="18" charset="-128"/>
                <a:ea typeface="Adobe Fangsong Std R" pitchFamily="18" charset="-128"/>
              </a:rPr>
              <a:t>Positive-ness by Chanting</a:t>
            </a:r>
            <a:endParaRPr lang="en-US" sz="2800" b="1" dirty="0">
              <a:solidFill>
                <a:srgbClr val="C00000"/>
              </a:solidFill>
              <a:latin typeface="Adobe Fangsong Std R" pitchFamily="18" charset="-128"/>
              <a:ea typeface="Adobe Fangsong Std R" pitchFamily="18" charset="-128"/>
            </a:endParaRPr>
          </a:p>
        </p:txBody>
      </p:sp>
      <p:sp>
        <p:nvSpPr>
          <p:cNvPr id="5" name="Content Placeholder 2"/>
          <p:cNvSpPr>
            <a:spLocks noGrp="1"/>
          </p:cNvSpPr>
          <p:nvPr>
            <p:ph sz="quarter" idx="1"/>
          </p:nvPr>
        </p:nvSpPr>
        <p:spPr>
          <a:xfrm>
            <a:off x="251520" y="2276872"/>
            <a:ext cx="8504238" cy="4464496"/>
          </a:xfrm>
        </p:spPr>
        <p:txBody>
          <a:bodyPr>
            <a:noAutofit/>
          </a:bodyPr>
          <a:lstStyle/>
          <a:p>
            <a:pPr>
              <a:spcAft>
                <a:spcPts val="900"/>
              </a:spcAft>
            </a:pPr>
            <a:r>
              <a:rPr lang="en-US" sz="2200" dirty="0" smtClean="0">
                <a:solidFill>
                  <a:srgbClr val="C00000"/>
                </a:solidFill>
                <a:latin typeface="Adobe Fangsong Std R" pitchFamily="18" charset="-128"/>
                <a:ea typeface="Adobe Fangsong Std R" pitchFamily="18" charset="-128"/>
              </a:rPr>
              <a:t>Causes secretion of </a:t>
            </a:r>
            <a:r>
              <a:rPr lang="en-US" sz="2200" b="1" dirty="0" smtClean="0">
                <a:solidFill>
                  <a:srgbClr val="C00000"/>
                </a:solidFill>
                <a:latin typeface="Adobe Fangsong Std R" pitchFamily="18" charset="-128"/>
                <a:ea typeface="Adobe Fangsong Std R" pitchFamily="18" charset="-128"/>
              </a:rPr>
              <a:t>Mela</a:t>
            </a:r>
            <a:r>
              <a:rPr lang="en-US" sz="2200" b="1" dirty="0" smtClean="0">
                <a:solidFill>
                  <a:srgbClr val="C00000"/>
                </a:solidFill>
                <a:latin typeface="Adobe Fangsong Std R" pitchFamily="18" charset="-128"/>
                <a:ea typeface="Adobe Fangsong Std R" pitchFamily="18" charset="-128"/>
              </a:rPr>
              <a:t>tonin</a:t>
            </a:r>
            <a:r>
              <a:rPr lang="en-US" sz="2200" dirty="0" smtClean="0">
                <a:solidFill>
                  <a:srgbClr val="C00000"/>
                </a:solidFill>
                <a:latin typeface="Adobe Fangsong Std R" pitchFamily="18" charset="-128"/>
                <a:ea typeface="Adobe Fangsong Std R" pitchFamily="18" charset="-128"/>
              </a:rPr>
              <a:t> </a:t>
            </a:r>
            <a:r>
              <a:rPr lang="en-US" sz="2200" dirty="0" smtClean="0">
                <a:solidFill>
                  <a:srgbClr val="C00000"/>
                </a:solidFill>
                <a:latin typeface="Adobe Fangsong Std R" pitchFamily="18" charset="-128"/>
                <a:ea typeface="Adobe Fangsong Std R" pitchFamily="18" charset="-128"/>
              </a:rPr>
              <a:t>which gives message of well-being to the body.</a:t>
            </a:r>
          </a:p>
          <a:p>
            <a:pPr>
              <a:spcAft>
                <a:spcPts val="900"/>
              </a:spcAft>
            </a:pPr>
            <a:r>
              <a:rPr lang="en-US" sz="2200" dirty="0" smtClean="0">
                <a:solidFill>
                  <a:srgbClr val="C00000"/>
                </a:solidFill>
                <a:latin typeface="Adobe Fangsong Std R" pitchFamily="18" charset="-128"/>
                <a:ea typeface="Adobe Fangsong Std R" pitchFamily="18" charset="-128"/>
              </a:rPr>
              <a:t>Chanting starts and accelerates the secretion of </a:t>
            </a:r>
            <a:r>
              <a:rPr lang="en-US" sz="2200" dirty="0" smtClean="0">
                <a:solidFill>
                  <a:srgbClr val="C00000"/>
                </a:solidFill>
                <a:latin typeface="Adobe Fangsong Std R" pitchFamily="18" charset="-128"/>
                <a:ea typeface="Adobe Fangsong Std R" pitchFamily="18" charset="-128"/>
              </a:rPr>
              <a:t>some stimulants which </a:t>
            </a:r>
            <a:r>
              <a:rPr lang="en-US" sz="2200" dirty="0" smtClean="0">
                <a:solidFill>
                  <a:srgbClr val="C00000"/>
                </a:solidFill>
                <a:latin typeface="Adobe Fangsong Std R" pitchFamily="18" charset="-128"/>
                <a:ea typeface="Adobe Fangsong Std R" pitchFamily="18" charset="-128"/>
              </a:rPr>
              <a:t>intern through hormones protects the cell from free radicals (ROS) reactive oxygen substances.</a:t>
            </a:r>
          </a:p>
          <a:p>
            <a:pPr>
              <a:spcAft>
                <a:spcPts val="900"/>
              </a:spcAft>
            </a:pPr>
            <a:r>
              <a:rPr lang="en-US" sz="2200" dirty="0" smtClean="0">
                <a:solidFill>
                  <a:srgbClr val="C00000"/>
                </a:solidFill>
                <a:latin typeface="Adobe Fangsong Std R" pitchFamily="18" charset="-128"/>
                <a:ea typeface="Adobe Fangsong Std R" pitchFamily="18" charset="-128"/>
              </a:rPr>
              <a:t>Possibly it may boost immune system to correct the cancerous cells to normal.</a:t>
            </a:r>
          </a:p>
          <a:p>
            <a:pPr>
              <a:spcAft>
                <a:spcPts val="900"/>
              </a:spcAft>
            </a:pPr>
            <a:r>
              <a:rPr lang="en-US" sz="2200" dirty="0" smtClean="0">
                <a:solidFill>
                  <a:srgbClr val="C00000"/>
                </a:solidFill>
                <a:latin typeface="Adobe Fangsong Std R" pitchFamily="18" charset="-128"/>
                <a:ea typeface="Adobe Fangsong Std R" pitchFamily="18" charset="-128"/>
              </a:rPr>
              <a:t>Recitation also inhibits cancerous cell metabolism there by production of poisonous protein substance gradually becomes less and lesser.</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79512" y="1340768"/>
            <a:ext cx="8781256" cy="720080"/>
          </a:xfrm>
        </p:spPr>
        <p:txBody>
          <a:bodyPr>
            <a:noAutofit/>
          </a:bodyPr>
          <a:lstStyle/>
          <a:p>
            <a:pPr>
              <a:defRPr/>
            </a:pPr>
            <a:r>
              <a:rPr lang="en-US" sz="2200" b="1" dirty="0" smtClean="0">
                <a:solidFill>
                  <a:srgbClr val="C00000"/>
                </a:solidFill>
                <a:latin typeface="Adobe Fangsong Std R" pitchFamily="18" charset="-128"/>
                <a:ea typeface="Adobe Fangsong Std R" pitchFamily="18" charset="-128"/>
              </a:rPr>
              <a:t>Comparative Study of Patients with Chanting-Study Group of 20</a:t>
            </a:r>
            <a:endParaRPr lang="en-US" sz="2200" b="1" dirty="0">
              <a:solidFill>
                <a:srgbClr val="C00000"/>
              </a:solidFill>
              <a:latin typeface="Adobe Fangsong Std R" pitchFamily="18" charset="-128"/>
              <a:ea typeface="Adobe Fangsong Std R" pitchFamily="18" charset="-128"/>
            </a:endParaRPr>
          </a:p>
        </p:txBody>
      </p:sp>
      <p:sp>
        <p:nvSpPr>
          <p:cNvPr id="5" name="Content Placeholder 2"/>
          <p:cNvSpPr>
            <a:spLocks noGrp="1"/>
          </p:cNvSpPr>
          <p:nvPr>
            <p:ph sz="quarter" idx="1"/>
          </p:nvPr>
        </p:nvSpPr>
        <p:spPr>
          <a:xfrm>
            <a:off x="319882" y="2276872"/>
            <a:ext cx="8504237" cy="4392488"/>
          </a:xfrm>
        </p:spPr>
        <p:txBody>
          <a:bodyPr>
            <a:normAutofit/>
          </a:bodyPr>
          <a:lstStyle/>
          <a:p>
            <a:pPr>
              <a:spcAft>
                <a:spcPts val="900"/>
              </a:spcAft>
              <a:buFont typeface="Wingdings 2" charset="0"/>
              <a:buChar char=""/>
              <a:defRPr/>
            </a:pPr>
            <a:r>
              <a:rPr lang="en-US" sz="2200" dirty="0" smtClean="0">
                <a:solidFill>
                  <a:srgbClr val="C00000"/>
                </a:solidFill>
                <a:latin typeface="Adobe Fangsong Std R" pitchFamily="18" charset="-128"/>
                <a:ea typeface="Adobe Fangsong Std R" pitchFamily="18" charset="-128"/>
              </a:rPr>
              <a:t>Patients without chanting-control group is being carried out.</a:t>
            </a:r>
          </a:p>
          <a:p>
            <a:pPr>
              <a:spcAft>
                <a:spcPts val="900"/>
              </a:spcAft>
              <a:buFont typeface="Wingdings 2" charset="0"/>
              <a:buChar char=""/>
              <a:defRPr/>
            </a:pPr>
            <a:r>
              <a:rPr lang="en-US" sz="2200" dirty="0" smtClean="0">
                <a:solidFill>
                  <a:srgbClr val="C00000"/>
                </a:solidFill>
                <a:latin typeface="Adobe Fangsong Std R" pitchFamily="18" charset="-128"/>
                <a:ea typeface="Adobe Fangsong Std R" pitchFamily="18" charset="-128"/>
              </a:rPr>
              <a:t>Four parameters are studied :-</a:t>
            </a:r>
          </a:p>
          <a:p>
            <a:pPr>
              <a:spcAft>
                <a:spcPts val="900"/>
              </a:spcAft>
              <a:buFont typeface="Wingdings 2" charset="0"/>
              <a:buChar char=""/>
              <a:defRPr/>
            </a:pPr>
            <a:r>
              <a:rPr lang="en-US" sz="2200" dirty="0" smtClean="0">
                <a:solidFill>
                  <a:srgbClr val="C00000"/>
                </a:solidFill>
                <a:latin typeface="Adobe Fangsong Std R" pitchFamily="18" charset="-128"/>
                <a:ea typeface="Adobe Fangsong Std R" pitchFamily="18" charset="-128"/>
              </a:rPr>
              <a:t>Quality of life-objective</a:t>
            </a:r>
          </a:p>
          <a:p>
            <a:pPr>
              <a:spcAft>
                <a:spcPts val="900"/>
              </a:spcAft>
              <a:buFont typeface="Wingdings 2" charset="0"/>
              <a:buChar char=""/>
              <a:defRPr/>
            </a:pPr>
            <a:r>
              <a:rPr lang="en-US" sz="2200" dirty="0" smtClean="0">
                <a:solidFill>
                  <a:srgbClr val="C00000"/>
                </a:solidFill>
                <a:latin typeface="Adobe Fangsong Std R" pitchFamily="18" charset="-128"/>
                <a:ea typeface="Adobe Fangsong Std R" pitchFamily="18" charset="-128"/>
              </a:rPr>
              <a:t>Quality of life questionnaire was filled on date of start of chanting-17</a:t>
            </a:r>
            <a:r>
              <a:rPr lang="en-US" sz="2200" baseline="30000" dirty="0" smtClean="0">
                <a:solidFill>
                  <a:srgbClr val="C00000"/>
                </a:solidFill>
                <a:latin typeface="Adobe Fangsong Std R" pitchFamily="18" charset="-128"/>
                <a:ea typeface="Adobe Fangsong Std R" pitchFamily="18" charset="-128"/>
              </a:rPr>
              <a:t>th</a:t>
            </a:r>
            <a:r>
              <a:rPr lang="en-US" sz="2200" dirty="0" smtClean="0">
                <a:solidFill>
                  <a:srgbClr val="C00000"/>
                </a:solidFill>
                <a:latin typeface="Adobe Fangsong Std R" pitchFamily="18" charset="-128"/>
                <a:ea typeface="Adobe Fangsong Std R" pitchFamily="18" charset="-128"/>
              </a:rPr>
              <a:t> July 2014.</a:t>
            </a:r>
          </a:p>
          <a:p>
            <a:pPr>
              <a:spcAft>
                <a:spcPts val="900"/>
              </a:spcAft>
              <a:buFont typeface="Wingdings 2" charset="0"/>
              <a:buChar char=""/>
              <a:defRPr/>
            </a:pPr>
            <a:r>
              <a:rPr lang="en-US" sz="2200" dirty="0" smtClean="0">
                <a:solidFill>
                  <a:srgbClr val="C00000"/>
                </a:solidFill>
                <a:latin typeface="Adobe Fangsong Std R" pitchFamily="18" charset="-128"/>
                <a:ea typeface="Adobe Fangsong Std R" pitchFamily="18" charset="-128"/>
              </a:rPr>
              <a:t>Then again it was answered by patients after 21 days on 7</a:t>
            </a:r>
            <a:r>
              <a:rPr lang="en-US" sz="2200" baseline="30000" dirty="0" smtClean="0">
                <a:solidFill>
                  <a:srgbClr val="C00000"/>
                </a:solidFill>
                <a:latin typeface="Adobe Fangsong Std R" pitchFamily="18" charset="-128"/>
                <a:ea typeface="Adobe Fangsong Std R" pitchFamily="18" charset="-128"/>
              </a:rPr>
              <a:t>th</a:t>
            </a:r>
            <a:r>
              <a:rPr lang="en-US" sz="2200" dirty="0" smtClean="0">
                <a:solidFill>
                  <a:srgbClr val="C00000"/>
                </a:solidFill>
                <a:latin typeface="Adobe Fangsong Std R" pitchFamily="18" charset="-128"/>
                <a:ea typeface="Adobe Fangsong Std R" pitchFamily="18" charset="-128"/>
              </a:rPr>
              <a:t> August 2014 so the difference of total of QOL between two dates showed significant improvement +</a:t>
            </a:r>
            <a:r>
              <a:rPr lang="en-US" sz="2200" dirty="0" smtClean="0">
                <a:solidFill>
                  <a:srgbClr val="C00000"/>
                </a:solidFill>
                <a:latin typeface="Adobe Fangsong Std R" pitchFamily="18" charset="-128"/>
                <a:ea typeface="Adobe Fangsong Std R" pitchFamily="18" charset="-128"/>
              </a:rPr>
              <a:t>14 </a:t>
            </a:r>
            <a:r>
              <a:rPr lang="en-US" sz="2200" dirty="0" smtClean="0">
                <a:solidFill>
                  <a:srgbClr val="C00000"/>
                </a:solidFill>
                <a:latin typeface="Adobe Fangsong Std R" pitchFamily="18" charset="-128"/>
                <a:ea typeface="Adobe Fangsong Std R" pitchFamily="18" charset="-128"/>
              </a:rPr>
              <a:t>was result achieved on an average.  </a:t>
            </a:r>
            <a:endParaRPr lang="en-US" sz="2200" dirty="0">
              <a:solidFill>
                <a:srgbClr val="C00000"/>
              </a:solidFill>
              <a:latin typeface="Adobe Fangsong Std R" pitchFamily="18" charset="-128"/>
              <a:ea typeface="Adobe Fangsong Std R" pitchFamily="18" charset="-128"/>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sz="quarter" idx="1"/>
          </p:nvPr>
        </p:nvSpPr>
        <p:spPr>
          <a:xfrm>
            <a:off x="611560" y="2564904"/>
            <a:ext cx="7848872" cy="2799184"/>
          </a:xfrm>
        </p:spPr>
        <p:txBody>
          <a:bodyPr>
            <a:normAutofit/>
          </a:bodyPr>
          <a:lstStyle/>
          <a:p>
            <a:pPr>
              <a:buFont typeface="Wingdings 2" charset="0"/>
              <a:buChar char=""/>
              <a:defRPr/>
            </a:pPr>
            <a:r>
              <a:rPr lang="en-US" sz="2400" dirty="0" smtClean="0">
                <a:solidFill>
                  <a:srgbClr val="C00000"/>
                </a:solidFill>
                <a:latin typeface="Adobe Fangsong Std R" pitchFamily="18" charset="-128"/>
                <a:ea typeface="Adobe Fangsong Std R" pitchFamily="18" charset="-128"/>
              </a:rPr>
              <a:t>PALLIATIVE CARE IN TERMINALLY ILL CANCER PATIENTS IN SNEHACHAL: </a:t>
            </a:r>
            <a:br>
              <a:rPr lang="en-US" sz="2400" dirty="0" smtClean="0">
                <a:solidFill>
                  <a:srgbClr val="C00000"/>
                </a:solidFill>
                <a:latin typeface="Adobe Fangsong Std R" pitchFamily="18" charset="-128"/>
                <a:ea typeface="Adobe Fangsong Std R" pitchFamily="18" charset="-128"/>
              </a:rPr>
            </a:br>
            <a:r>
              <a:rPr lang="en-US" sz="2400" dirty="0" smtClean="0">
                <a:solidFill>
                  <a:srgbClr val="C00000"/>
                </a:solidFill>
                <a:latin typeface="Adobe Fangsong Std R" pitchFamily="18" charset="-128"/>
                <a:ea typeface="Adobe Fangsong Std R" pitchFamily="18" charset="-128"/>
              </a:rPr>
              <a:t/>
            </a:r>
            <a:br>
              <a:rPr lang="en-US" sz="2400" dirty="0" smtClean="0">
                <a:solidFill>
                  <a:srgbClr val="C00000"/>
                </a:solidFill>
                <a:latin typeface="Adobe Fangsong Std R" pitchFamily="18" charset="-128"/>
                <a:ea typeface="Adobe Fangsong Std R" pitchFamily="18" charset="-128"/>
              </a:rPr>
            </a:br>
            <a:r>
              <a:rPr lang="en-US" sz="2400" dirty="0" smtClean="0">
                <a:solidFill>
                  <a:srgbClr val="C00000"/>
                </a:solidFill>
                <a:latin typeface="Adobe Fangsong Std R" pitchFamily="18" charset="-128"/>
                <a:ea typeface="Adobe Fangsong Std R" pitchFamily="18" charset="-128"/>
              </a:rPr>
              <a:t>Best cases Vs. Worst </a:t>
            </a:r>
            <a:r>
              <a:rPr lang="en-US" sz="2400" dirty="0">
                <a:solidFill>
                  <a:srgbClr val="C00000"/>
                </a:solidFill>
                <a:latin typeface="Adobe Fangsong Std R" pitchFamily="18" charset="-128"/>
                <a:ea typeface="Adobe Fangsong Std R" pitchFamily="18" charset="-128"/>
              </a:rPr>
              <a:t/>
            </a:r>
            <a:br>
              <a:rPr lang="en-US" sz="2400" dirty="0">
                <a:solidFill>
                  <a:srgbClr val="C00000"/>
                </a:solidFill>
                <a:latin typeface="Adobe Fangsong Std R" pitchFamily="18" charset="-128"/>
                <a:ea typeface="Adobe Fangsong Std R" pitchFamily="18" charset="-128"/>
              </a:rPr>
            </a:br>
            <a:r>
              <a:rPr lang="en-US" sz="2400" dirty="0" smtClean="0">
                <a:solidFill>
                  <a:srgbClr val="C00000"/>
                </a:solidFill>
                <a:latin typeface="Adobe Fangsong Std R" pitchFamily="18" charset="-128"/>
                <a:ea typeface="Adobe Fangsong Std R" pitchFamily="18" charset="-128"/>
              </a:rPr>
              <a:t/>
            </a:r>
            <a:br>
              <a:rPr lang="en-US" sz="2400" dirty="0" smtClean="0">
                <a:solidFill>
                  <a:srgbClr val="C00000"/>
                </a:solidFill>
                <a:latin typeface="Adobe Fangsong Std R" pitchFamily="18" charset="-128"/>
                <a:ea typeface="Adobe Fangsong Std R" pitchFamily="18" charset="-128"/>
              </a:rPr>
            </a:br>
            <a:r>
              <a:rPr lang="en-US" sz="2400" b="1" dirty="0" smtClean="0">
                <a:solidFill>
                  <a:srgbClr val="C00000"/>
                </a:solidFill>
                <a:latin typeface="Adobe Fangsong Std R" pitchFamily="18" charset="-128"/>
                <a:ea typeface="Adobe Fangsong Std R" pitchFamily="18" charset="-128"/>
              </a:rPr>
              <a:t>Case: </a:t>
            </a:r>
            <a:r>
              <a:rPr lang="en-US" sz="2400" dirty="0" smtClean="0">
                <a:solidFill>
                  <a:srgbClr val="C00000"/>
                </a:solidFill>
                <a:latin typeface="Adobe Fangsong Std R" pitchFamily="18" charset="-128"/>
                <a:ea typeface="Adobe Fangsong Std R" pitchFamily="18" charset="-128"/>
              </a:rPr>
              <a:t>Scenario reports.</a:t>
            </a:r>
            <a:endParaRPr lang="en-US" sz="2400" dirty="0">
              <a:solidFill>
                <a:srgbClr val="C00000"/>
              </a:solidFill>
              <a:latin typeface="Adobe Fangsong Std R" pitchFamily="18" charset="-128"/>
              <a:ea typeface="Adobe Fangsong Std R" pitchFamily="18" charset="-128"/>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04800" y="1374031"/>
            <a:ext cx="8534400" cy="758825"/>
          </a:xfrm>
        </p:spPr>
        <p:txBody>
          <a:bodyPr>
            <a:normAutofit/>
          </a:bodyPr>
          <a:lstStyle/>
          <a:p>
            <a:pPr eaLnBrk="1" fontAlgn="auto" hangingPunct="1">
              <a:spcAft>
                <a:spcPts val="0"/>
              </a:spcAft>
              <a:defRPr/>
            </a:pPr>
            <a:r>
              <a:rPr lang="en-US" sz="2800" b="1" dirty="0" smtClean="0">
                <a:solidFill>
                  <a:srgbClr val="C00000"/>
                </a:solidFill>
                <a:latin typeface="Adobe Fangsong Std R" pitchFamily="18" charset="-128"/>
                <a:ea typeface="Adobe Fangsong Std R" pitchFamily="18" charset="-128"/>
              </a:rPr>
              <a:t>COMPLIMENTARY AND ALTERNATIVE MEDICINE</a:t>
            </a:r>
            <a:endParaRPr lang="en-US" sz="2800" b="1" dirty="0">
              <a:solidFill>
                <a:srgbClr val="C00000"/>
              </a:solidFill>
              <a:latin typeface="Adobe Fangsong Std R" pitchFamily="18" charset="-128"/>
              <a:ea typeface="Adobe Fangsong Std R" pitchFamily="18" charset="-128"/>
            </a:endParaRPr>
          </a:p>
        </p:txBody>
      </p:sp>
      <p:sp>
        <p:nvSpPr>
          <p:cNvPr id="5" name="Content Placeholder 2"/>
          <p:cNvSpPr>
            <a:spLocks noGrp="1"/>
          </p:cNvSpPr>
          <p:nvPr>
            <p:ph sz="quarter" idx="1"/>
          </p:nvPr>
        </p:nvSpPr>
        <p:spPr>
          <a:xfrm>
            <a:off x="323528" y="2276872"/>
            <a:ext cx="8504238" cy="3951312"/>
          </a:xfrm>
        </p:spPr>
        <p:txBody>
          <a:bodyPr>
            <a:normAutofit fontScale="92500"/>
          </a:bodyPr>
          <a:lstStyle/>
          <a:p>
            <a:pPr eaLnBrk="1" hangingPunct="1">
              <a:lnSpc>
                <a:spcPct val="150000"/>
              </a:lnSpc>
            </a:pPr>
            <a:r>
              <a:rPr lang="en-US" sz="2400" dirty="0" smtClean="0">
                <a:solidFill>
                  <a:srgbClr val="C00000"/>
                </a:solidFill>
                <a:latin typeface="Adobe Fangsong Std R" pitchFamily="18" charset="-128"/>
                <a:ea typeface="Adobe Fangsong Std R" pitchFamily="18" charset="-128"/>
              </a:rPr>
              <a:t>The worldwide use of </a:t>
            </a:r>
            <a:r>
              <a:rPr lang="en-US" sz="2400" dirty="0" smtClean="0">
                <a:solidFill>
                  <a:srgbClr val="C00000"/>
                </a:solidFill>
                <a:latin typeface="Adobe Fangsong Std R" pitchFamily="18" charset="-128"/>
                <a:ea typeface="Adobe Fangsong Std R" pitchFamily="18" charset="-128"/>
              </a:rPr>
              <a:t>Complementary </a:t>
            </a:r>
            <a:r>
              <a:rPr lang="en-US" sz="2400" dirty="0" smtClean="0">
                <a:solidFill>
                  <a:srgbClr val="C00000"/>
                </a:solidFill>
                <a:latin typeface="Adobe Fangsong Std R" pitchFamily="18" charset="-128"/>
                <a:ea typeface="Adobe Fangsong Std R" pitchFamily="18" charset="-128"/>
              </a:rPr>
              <a:t>and Alternative Medicine(CAM) has grown considerably in the past 20 yrs.</a:t>
            </a:r>
          </a:p>
          <a:p>
            <a:pPr eaLnBrk="1" hangingPunct="1">
              <a:lnSpc>
                <a:spcPct val="150000"/>
              </a:lnSpc>
            </a:pPr>
            <a:endParaRPr lang="en-US" sz="2400" dirty="0" smtClean="0">
              <a:solidFill>
                <a:srgbClr val="C00000"/>
              </a:solidFill>
              <a:latin typeface="Adobe Fangsong Std R" pitchFamily="18" charset="-128"/>
              <a:ea typeface="Adobe Fangsong Std R" pitchFamily="18" charset="-128"/>
            </a:endParaRPr>
          </a:p>
          <a:p>
            <a:pPr eaLnBrk="1" hangingPunct="1">
              <a:lnSpc>
                <a:spcPct val="150000"/>
              </a:lnSpc>
            </a:pPr>
            <a:r>
              <a:rPr lang="en-US" sz="2400" dirty="0" smtClean="0">
                <a:solidFill>
                  <a:srgbClr val="C00000"/>
                </a:solidFill>
                <a:latin typeface="Adobe Fangsong Std R" pitchFamily="18" charset="-128"/>
                <a:ea typeface="Adobe Fangsong Std R" pitchFamily="18" charset="-128"/>
              </a:rPr>
              <a:t>According to </a:t>
            </a:r>
            <a:r>
              <a:rPr lang="en-US" sz="2400" dirty="0" smtClean="0">
                <a:solidFill>
                  <a:srgbClr val="C00000"/>
                </a:solidFill>
                <a:latin typeface="Adobe Fangsong Std R" pitchFamily="18" charset="-128"/>
                <a:ea typeface="Adobe Fangsong Std R" pitchFamily="18" charset="-128"/>
              </a:rPr>
              <a:t>WHO in 2013, </a:t>
            </a:r>
            <a:r>
              <a:rPr lang="en-US" sz="2400" dirty="0" smtClean="0">
                <a:solidFill>
                  <a:srgbClr val="C00000"/>
                </a:solidFill>
                <a:latin typeface="Adobe Fangsong Std R" pitchFamily="18" charset="-128"/>
                <a:ea typeface="Adobe Fangsong Std R" pitchFamily="18" charset="-128"/>
              </a:rPr>
              <a:t>it is extremely important to create conditions for the correct and  appropriate use of CAM which if used correctly can contribute to the protection and enhancement of citizen</a:t>
            </a:r>
            <a:r>
              <a:rPr lang="ja-JP" altLang="en-US" sz="2400" smtClean="0">
                <a:solidFill>
                  <a:srgbClr val="C00000"/>
                </a:solidFill>
                <a:latin typeface="Adobe Fangsong Std R" pitchFamily="18" charset="-128"/>
                <a:ea typeface="Adobe Fangsong Std R" pitchFamily="18" charset="-128"/>
              </a:rPr>
              <a:t>’</a:t>
            </a:r>
            <a:r>
              <a:rPr lang="en-US" altLang="ja-JP" sz="2400" dirty="0" smtClean="0">
                <a:solidFill>
                  <a:srgbClr val="C00000"/>
                </a:solidFill>
                <a:latin typeface="Adobe Fangsong Std R" pitchFamily="18" charset="-128"/>
                <a:ea typeface="Adobe Fangsong Std R" pitchFamily="18" charset="-128"/>
              </a:rPr>
              <a:t>s health and wellbeing.</a:t>
            </a:r>
          </a:p>
          <a:p>
            <a:pPr eaLnBrk="1" hangingPunct="1">
              <a:lnSpc>
                <a:spcPct val="150000"/>
              </a:lnSpc>
            </a:pPr>
            <a:endParaRPr lang="en-US" sz="2400" dirty="0" smtClean="0">
              <a:solidFill>
                <a:srgbClr val="C00000"/>
              </a:solidFill>
              <a:latin typeface="Adobe Fangsong Std R" pitchFamily="18" charset="-128"/>
              <a:ea typeface="Adobe Fangsong Std R" pitchFamily="18" charset="-128"/>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23528" y="1374031"/>
            <a:ext cx="8534400" cy="758825"/>
          </a:xfrm>
        </p:spPr>
        <p:txBody>
          <a:bodyPr>
            <a:normAutofit/>
          </a:bodyPr>
          <a:lstStyle/>
          <a:p>
            <a:pPr eaLnBrk="1" fontAlgn="auto" hangingPunct="1">
              <a:spcAft>
                <a:spcPts val="0"/>
              </a:spcAft>
              <a:defRPr/>
            </a:pPr>
            <a:r>
              <a:rPr lang="en-US" sz="2800" b="1" dirty="0" smtClean="0">
                <a:solidFill>
                  <a:srgbClr val="C00000"/>
                </a:solidFill>
                <a:latin typeface="Adobe Fangsong Std R" pitchFamily="18" charset="-128"/>
                <a:ea typeface="Adobe Fangsong Std R" pitchFamily="18" charset="-128"/>
                <a:cs typeface="Angsana New" pitchFamily="18" charset="-34"/>
              </a:rPr>
              <a:t>COMPLIMENTARY AND ALTERNATIVE THERAPY</a:t>
            </a:r>
            <a:endParaRPr lang="en-US" sz="2800" dirty="0">
              <a:solidFill>
                <a:srgbClr val="C00000"/>
              </a:solidFill>
              <a:latin typeface="Adobe Fangsong Std R" pitchFamily="18" charset="-128"/>
              <a:ea typeface="Adobe Fangsong Std R" pitchFamily="18" charset="-128"/>
            </a:endParaRPr>
          </a:p>
        </p:txBody>
      </p:sp>
      <p:sp>
        <p:nvSpPr>
          <p:cNvPr id="5" name="Content Placeholder 2"/>
          <p:cNvSpPr>
            <a:spLocks noGrp="1"/>
          </p:cNvSpPr>
          <p:nvPr>
            <p:ph sz="quarter" idx="1"/>
          </p:nvPr>
        </p:nvSpPr>
        <p:spPr>
          <a:xfrm>
            <a:off x="395536" y="2276872"/>
            <a:ext cx="8504238" cy="3744416"/>
          </a:xfrm>
        </p:spPr>
        <p:txBody>
          <a:bodyPr>
            <a:normAutofit/>
          </a:bodyPr>
          <a:lstStyle/>
          <a:p>
            <a:pPr eaLnBrk="1" hangingPunct="1"/>
            <a:r>
              <a:rPr lang="en-US" sz="2400" dirty="0" smtClean="0">
                <a:solidFill>
                  <a:srgbClr val="C00000"/>
                </a:solidFill>
                <a:latin typeface="Adobe Fangsong Std R" pitchFamily="18" charset="-128"/>
                <a:ea typeface="Adobe Fangsong Std R" pitchFamily="18" charset="-128"/>
              </a:rPr>
              <a:t>Healing</a:t>
            </a:r>
          </a:p>
          <a:p>
            <a:pPr eaLnBrk="1" hangingPunct="1"/>
            <a:r>
              <a:rPr lang="en-US" sz="2400" dirty="0" smtClean="0">
                <a:solidFill>
                  <a:srgbClr val="C00000"/>
                </a:solidFill>
                <a:latin typeface="Adobe Fangsong Std R" pitchFamily="18" charset="-128"/>
                <a:ea typeface="Adobe Fangsong Std R" pitchFamily="18" charset="-128"/>
              </a:rPr>
              <a:t>Acupuncture</a:t>
            </a:r>
          </a:p>
          <a:p>
            <a:pPr eaLnBrk="1" hangingPunct="1"/>
            <a:r>
              <a:rPr lang="en-US" sz="2400" dirty="0" smtClean="0">
                <a:solidFill>
                  <a:srgbClr val="C00000"/>
                </a:solidFill>
                <a:latin typeface="Adobe Fangsong Std R" pitchFamily="18" charset="-128"/>
                <a:ea typeface="Adobe Fangsong Std R" pitchFamily="18" charset="-128"/>
              </a:rPr>
              <a:t>Hypnosis</a:t>
            </a:r>
          </a:p>
          <a:p>
            <a:pPr eaLnBrk="1" hangingPunct="1"/>
            <a:r>
              <a:rPr lang="en-US" sz="2400" dirty="0" smtClean="0">
                <a:solidFill>
                  <a:srgbClr val="C00000"/>
                </a:solidFill>
                <a:latin typeface="Adobe Fangsong Std R" pitchFamily="18" charset="-128"/>
                <a:ea typeface="Adobe Fangsong Std R" pitchFamily="18" charset="-128"/>
              </a:rPr>
              <a:t>Meditation</a:t>
            </a:r>
          </a:p>
          <a:p>
            <a:pPr eaLnBrk="1" hangingPunct="1"/>
            <a:r>
              <a:rPr lang="en-US" sz="2400" dirty="0" smtClean="0">
                <a:solidFill>
                  <a:srgbClr val="C00000"/>
                </a:solidFill>
                <a:latin typeface="Adobe Fangsong Std R" pitchFamily="18" charset="-128"/>
                <a:ea typeface="Adobe Fangsong Std R" pitchFamily="18" charset="-128"/>
              </a:rPr>
              <a:t>Aroma therapy</a:t>
            </a:r>
          </a:p>
          <a:p>
            <a:pPr eaLnBrk="1" hangingPunct="1"/>
            <a:r>
              <a:rPr lang="en-US" sz="2400" dirty="0" smtClean="0">
                <a:solidFill>
                  <a:srgbClr val="C00000"/>
                </a:solidFill>
                <a:latin typeface="Adobe Fangsong Std R" pitchFamily="18" charset="-128"/>
                <a:ea typeface="Adobe Fangsong Std R" pitchFamily="18" charset="-128"/>
              </a:rPr>
              <a:t>Herbal-Chinese and Ayurveda</a:t>
            </a:r>
          </a:p>
          <a:p>
            <a:pPr eaLnBrk="1" hangingPunct="1"/>
            <a:r>
              <a:rPr lang="en-US" sz="2400" dirty="0" smtClean="0">
                <a:solidFill>
                  <a:srgbClr val="C00000"/>
                </a:solidFill>
                <a:latin typeface="Adobe Fangsong Std R" pitchFamily="18" charset="-128"/>
                <a:ea typeface="Adobe Fangsong Std R" pitchFamily="18" charset="-128"/>
              </a:rPr>
              <a:t>Homeopathy</a:t>
            </a:r>
          </a:p>
          <a:p>
            <a:pPr eaLnBrk="1" hangingPunct="1"/>
            <a:r>
              <a:rPr lang="en-US" sz="2400" dirty="0" smtClean="0">
                <a:solidFill>
                  <a:srgbClr val="C00000"/>
                </a:solidFill>
                <a:latin typeface="Adobe Fangsong Std R" pitchFamily="18" charset="-128"/>
                <a:ea typeface="Adobe Fangsong Std R" pitchFamily="18" charset="-128"/>
              </a:rPr>
              <a:t>Reflexology</a:t>
            </a:r>
          </a:p>
          <a:p>
            <a:pPr eaLnBrk="1" hangingPunct="1"/>
            <a:endParaRPr lang="en-US" sz="2400" dirty="0" smtClean="0">
              <a:solidFill>
                <a:srgbClr val="C00000"/>
              </a:solidFill>
              <a:latin typeface="Adobe Fangsong Std R" pitchFamily="18" charset="-128"/>
              <a:ea typeface="Adobe Fangsong Std R" pitchFamily="18" charset="-128"/>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300</TotalTime>
  <Words>1162</Words>
  <Application>Microsoft Office PowerPoint</Application>
  <PresentationFormat>On-screen Show (4:3)</PresentationFormat>
  <Paragraphs>188</Paragraphs>
  <Slides>38</Slides>
  <Notes>0</Notes>
  <HiddenSlides>0</HiddenSlides>
  <MMClips>1</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Slide 1</vt:lpstr>
      <vt:lpstr>Slide 2</vt:lpstr>
      <vt:lpstr>Slide 3</vt:lpstr>
      <vt:lpstr>TREATMENT</vt:lpstr>
      <vt:lpstr>Positive-ness by Chanting</vt:lpstr>
      <vt:lpstr>Comparative Study of Patients with Chanting-Study Group of 20</vt:lpstr>
      <vt:lpstr>Slide 7</vt:lpstr>
      <vt:lpstr>COMPLIMENTARY AND ALTERNATIVE MEDICINE</vt:lpstr>
      <vt:lpstr>COMPLIMENTARY AND ALTERNATIVE THERAPY</vt:lpstr>
      <vt:lpstr>SPIRITUAL HEALING</vt:lpstr>
      <vt:lpstr>BHAKTAMAR STOTRA</vt:lpstr>
      <vt:lpstr>Slide 12</vt:lpstr>
      <vt:lpstr>Slide 13</vt:lpstr>
      <vt:lpstr>GOAL OF THE THERAPY  </vt:lpstr>
      <vt:lpstr>PLAN OF WORK </vt:lpstr>
      <vt:lpstr>INCLUSION CRITERIA</vt:lpstr>
      <vt:lpstr>TOOLS TO ACHIEVE OBJECTIVE</vt:lpstr>
      <vt:lpstr>CONSTANTLY CHANTING 45TH SHLOKA</vt:lpstr>
      <vt:lpstr>ASADHYAROGA NIWARAKA YANTRA-45</vt:lpstr>
      <vt:lpstr>MEANING OF SHLOKA NO.45 </vt:lpstr>
      <vt:lpstr>SCIENTIFIC ANALYSIS OF MANTRA</vt:lpstr>
      <vt:lpstr>SOUND THERAPY</vt:lpstr>
      <vt:lpstr>AT PHYSICAL LEVEL </vt:lpstr>
      <vt:lpstr>AT PHYSICAL LEVEL </vt:lpstr>
      <vt:lpstr>TRANQUILITY – STATE OF PEACE </vt:lpstr>
      <vt:lpstr>Slide 26</vt:lpstr>
      <vt:lpstr>Slide 27</vt:lpstr>
      <vt:lpstr>CASE STUDY</vt:lpstr>
      <vt:lpstr>Slide 29</vt:lpstr>
      <vt:lpstr>Slide 30</vt:lpstr>
      <vt:lpstr>Slide 31</vt:lpstr>
      <vt:lpstr>Slide 32</vt:lpstr>
      <vt:lpstr>Patient is reading 45 th shloka of BHAKTAMAR STOTRA </vt:lpstr>
      <vt:lpstr>An 0ral cancer patient before surgery</vt:lpstr>
      <vt:lpstr>Slide 35</vt:lpstr>
      <vt:lpstr>Slide 36</vt:lpstr>
      <vt:lpstr>Slide 37</vt:lpstr>
      <vt:lpstr>THANK YOU</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Ashutosh</dc:creator>
  <cp:lastModifiedBy>Ashutosh</cp:lastModifiedBy>
  <cp:revision>31</cp:revision>
  <dcterms:created xsi:type="dcterms:W3CDTF">2014-10-06T12:25:20Z</dcterms:created>
  <dcterms:modified xsi:type="dcterms:W3CDTF">2014-10-10T04:07:50Z</dcterms:modified>
</cp:coreProperties>
</file>