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5" r:id="rId2"/>
    <p:sldId id="27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57" r:id="rId13"/>
    <p:sldId id="258" r:id="rId14"/>
    <p:sldId id="259" r:id="rId15"/>
    <p:sldId id="260" r:id="rId16"/>
    <p:sldId id="261" r:id="rId17"/>
    <p:sldId id="262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778C"/>
    <a:srgbClr val="CAD9E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6170" autoAdjust="0"/>
    <p:restoredTop sz="94737" autoAdjust="0"/>
  </p:normalViewPr>
  <p:slideViewPr>
    <p:cSldViewPr>
      <p:cViewPr varScale="1">
        <p:scale>
          <a:sx n="71" d="100"/>
          <a:sy n="71" d="100"/>
        </p:scale>
        <p:origin x="-16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612BD-CA9E-48AC-B433-E77CD8EC4C78}" type="datetimeFigureOut">
              <a:rPr lang="en-US" smtClean="0"/>
              <a:pPr/>
              <a:t>9/28/2013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B366B-E006-40D6-9724-F384339286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9F9C-6719-44F8-951B-ABFD3371250C}" type="datetimeFigureOut">
              <a:rPr lang="en-US" smtClean="0"/>
              <a:pPr/>
              <a:t>9/28/2013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482E-B5B3-4991-9DB6-F2F39AA1DA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9F9C-6719-44F8-951B-ABFD3371250C}" type="datetimeFigureOut">
              <a:rPr lang="en-US" smtClean="0"/>
              <a:pPr/>
              <a:t>9/28/2013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482E-B5B3-4991-9DB6-F2F39AA1DA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9F9C-6719-44F8-951B-ABFD3371250C}" type="datetimeFigureOut">
              <a:rPr lang="en-US" smtClean="0"/>
              <a:pPr/>
              <a:t>9/28/2013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482E-B5B3-4991-9DB6-F2F39AA1DA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D7AAE-7F8F-4E27-85C8-C7384FF61D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A15AE-21A5-45E1-A0F0-FBE6BB578B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9F9C-6719-44F8-951B-ABFD3371250C}" type="datetimeFigureOut">
              <a:rPr lang="en-US" smtClean="0"/>
              <a:pPr/>
              <a:t>9/28/2013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482E-B5B3-4991-9DB6-F2F39AA1DA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9F9C-6719-44F8-951B-ABFD3371250C}" type="datetimeFigureOut">
              <a:rPr lang="en-US" smtClean="0"/>
              <a:pPr/>
              <a:t>9/28/2013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482E-B5B3-4991-9DB6-F2F39AA1DA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9F9C-6719-44F8-951B-ABFD3371250C}" type="datetimeFigureOut">
              <a:rPr lang="en-US" smtClean="0"/>
              <a:pPr/>
              <a:t>9/28/2013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482E-B5B3-4991-9DB6-F2F39AA1DA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9F9C-6719-44F8-951B-ABFD3371250C}" type="datetimeFigureOut">
              <a:rPr lang="en-US" smtClean="0"/>
              <a:pPr/>
              <a:t>9/28/2013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482E-B5B3-4991-9DB6-F2F39AA1DA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9F9C-6719-44F8-951B-ABFD3371250C}" type="datetimeFigureOut">
              <a:rPr lang="en-US" smtClean="0"/>
              <a:pPr/>
              <a:t>9/28/2013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482E-B5B3-4991-9DB6-F2F39AA1DA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9F9C-6719-44F8-951B-ABFD3371250C}" type="datetimeFigureOut">
              <a:rPr lang="en-US" smtClean="0"/>
              <a:pPr/>
              <a:t>9/28/2013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482E-B5B3-4991-9DB6-F2F39AA1DA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9F9C-6719-44F8-951B-ABFD3371250C}" type="datetimeFigureOut">
              <a:rPr lang="en-US" smtClean="0"/>
              <a:pPr/>
              <a:t>9/28/2013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482E-B5B3-4991-9DB6-F2F39AA1DA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9F9C-6719-44F8-951B-ABFD3371250C}" type="datetimeFigureOut">
              <a:rPr lang="en-US" smtClean="0"/>
              <a:pPr/>
              <a:t>9/28/2013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482E-B5B3-4991-9DB6-F2F39AA1DA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A9F9C-6719-44F8-951B-ABFD3371250C}" type="datetimeFigureOut">
              <a:rPr lang="en-US" smtClean="0"/>
              <a:pPr/>
              <a:t>9/28/2013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D482E-B5B3-4991-9DB6-F2F39AA1DA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niket\Desktop\aniket\03-Hum_Kis_Gali_Ja_Rahe_Hain(www.songs.pk)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457200" y="5029200"/>
            <a:ext cx="82296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sz="5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1219200" y="5791200"/>
            <a:ext cx="6553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Font typeface="Wingdings" pitchFamily="2" charset="2"/>
              <a:buNone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  <a:r>
              <a:rPr lang="en-US" sz="2400" b="1" dirty="0">
                <a:solidFill>
                  <a:srgbClr val="0000FF"/>
                </a:solidFill>
                <a:cs typeface="+mn-cs"/>
              </a:rPr>
              <a:t>Bhaktamar Program Creator and Owner</a:t>
            </a:r>
            <a:r>
              <a:rPr lang="en-US" sz="2400" dirty="0">
                <a:solidFill>
                  <a:srgbClr val="0000FF"/>
                </a:solidFill>
                <a:cs typeface="+mn-cs"/>
              </a:rPr>
              <a:t>: </a:t>
            </a:r>
            <a:br>
              <a:rPr lang="en-US" sz="2400" dirty="0">
                <a:solidFill>
                  <a:srgbClr val="0000FF"/>
                </a:solidFill>
                <a:cs typeface="+mn-cs"/>
              </a:rPr>
            </a:br>
            <a:r>
              <a:rPr lang="en-US" sz="2400" b="1" dirty="0">
                <a:solidFill>
                  <a:srgbClr val="0000FF"/>
                </a:solidFill>
                <a:cs typeface="+mn-cs"/>
              </a:rPr>
              <a:t>Acharya Mantunga Maharaj </a:t>
            </a:r>
          </a:p>
        </p:txBody>
      </p:sp>
      <p:pic>
        <p:nvPicPr>
          <p:cNvPr id="5124" name="Picture 20" descr="acharya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36837" y="990600"/>
            <a:ext cx="3687763" cy="4648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2514600" y="228600"/>
            <a:ext cx="365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Font typeface="Wingdings" pitchFamily="2" charset="2"/>
              <a:buNone/>
              <a:defRPr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Mantra Healing </a:t>
            </a:r>
          </a:p>
        </p:txBody>
      </p:sp>
      <p:pic>
        <p:nvPicPr>
          <p:cNvPr id="16406" name="03-Hum_Kis_Gali_Ja_Rahe_Hain(www.songs.pk)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2819400" y="4114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4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2080" fill="hold"/>
                                        <p:tgtEl>
                                          <p:spTgt spid="164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0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40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533400"/>
            <a:ext cx="6096000" cy="6858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Self healing acceptance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924800" cy="4525963"/>
          </a:xfrm>
          <a:ln>
            <a:noFill/>
          </a:ln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Affirmation for receptivity of mantra.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Invocation by healer  </a:t>
            </a:r>
          </a:p>
          <a:p>
            <a:pPr lvl="1" eaLnBrk="1" hangingPunct="1"/>
            <a:r>
              <a:rPr lang="en-US" dirty="0" smtClean="0">
                <a:solidFill>
                  <a:srgbClr val="0000FF"/>
                </a:solidFill>
              </a:rPr>
              <a:t>I am not the body, nor thought or emotion.</a:t>
            </a:r>
          </a:p>
          <a:p>
            <a:pPr lvl="1" eaLnBrk="1" hangingPunct="1"/>
            <a:r>
              <a:rPr lang="en-US" dirty="0" smtClean="0">
                <a:solidFill>
                  <a:srgbClr val="0000FF"/>
                </a:solidFill>
              </a:rPr>
              <a:t>God you are the only one who can cure me.</a:t>
            </a:r>
          </a:p>
          <a:p>
            <a:pPr lvl="1" eaLnBrk="1" hangingPunct="1"/>
            <a:r>
              <a:rPr lang="en-US" dirty="0" smtClean="0">
                <a:solidFill>
                  <a:srgbClr val="0000FF"/>
                </a:solidFill>
              </a:rPr>
              <a:t>Thinking that this body is only suffering and not the soul. 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1600" dirty="0" smtClean="0">
              <a:solidFill>
                <a:srgbClr val="0000FF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sz="1600" dirty="0" smtClean="0"/>
          </a:p>
          <a:p>
            <a:pPr lvl="1" algn="ctr" eaLnBrk="1" hangingPunct="1">
              <a:buFont typeface="Wingdings" pitchFamily="2" charset="2"/>
              <a:buNone/>
            </a:pPr>
            <a:r>
              <a:rPr lang="en-US" sz="2400" b="1" i="1" dirty="0" smtClean="0">
                <a:solidFill>
                  <a:srgbClr val="0000FF"/>
                </a:solidFill>
              </a:rPr>
              <a:t>THE POWER OF CURE IS WITH YOU, OH! GOD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533400" y="457200"/>
            <a:ext cx="7696200" cy="7620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772400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Spiritual healing to be more effective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29600" cy="2667000"/>
          </a:xfrm>
          <a:ln>
            <a:noFill/>
          </a:ln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Worship of Lord.</a:t>
            </a:r>
          </a:p>
          <a:p>
            <a:pPr eaLnBrk="1" hangingPunct="1"/>
            <a:r>
              <a:rPr lang="en-US" sz="28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Worship of receptors.</a:t>
            </a:r>
          </a:p>
          <a:p>
            <a:pPr eaLnBrk="1" hangingPunct="1"/>
            <a:r>
              <a:rPr lang="en-US" sz="28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Study of scriptures (Evidential stories)</a:t>
            </a:r>
          </a:p>
          <a:p>
            <a:pPr eaLnBrk="1" hangingPunct="1"/>
            <a:r>
              <a:rPr lang="en-US" sz="28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Practice of self control.</a:t>
            </a:r>
          </a:p>
          <a:p>
            <a:pPr eaLnBrk="1" hangingPunct="1"/>
            <a:r>
              <a:rPr lang="en-US" sz="28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Practice of simplicity and clarity.</a:t>
            </a: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685800" y="4343400"/>
            <a:ext cx="8153400" cy="22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/>
            <a:r>
              <a:rPr lang="en-US" sz="3200" dirty="0">
                <a:solidFill>
                  <a:srgbClr val="0000FF"/>
                </a:solidFill>
              </a:rPr>
              <a:t>Spiritual healer should restrain himself from following for better results.</a:t>
            </a:r>
          </a:p>
          <a:p>
            <a:pPr marL="342900" indent="-342900" eaLnBrk="0" hangingPunct="0"/>
            <a:endParaRPr lang="en-US" sz="800" dirty="0">
              <a:solidFill>
                <a:srgbClr val="0000FF"/>
              </a:solidFill>
            </a:endParaRPr>
          </a:p>
          <a:p>
            <a:pPr marL="1257300" lvl="2" indent="-342900" eaLnBrk="0" hangingPunct="0">
              <a:buFontTx/>
              <a:buAutoNum type="arabicPeriod"/>
            </a:pPr>
            <a:r>
              <a:rPr lang="en-US" sz="2400" dirty="0">
                <a:solidFill>
                  <a:srgbClr val="0000FF"/>
                </a:solidFill>
              </a:rPr>
              <a:t>Use of non vegetarian.</a:t>
            </a:r>
          </a:p>
          <a:p>
            <a:pPr marL="1257300" lvl="2" indent="-342900" eaLnBrk="0" hangingPunct="0">
              <a:buFontTx/>
              <a:buAutoNum type="arabicPeriod"/>
            </a:pPr>
            <a:r>
              <a:rPr lang="en-US" sz="2400" dirty="0">
                <a:solidFill>
                  <a:srgbClr val="0000FF"/>
                </a:solidFill>
              </a:rPr>
              <a:t>Use of alcoholic drinks.</a:t>
            </a:r>
          </a:p>
          <a:p>
            <a:pPr marL="1257300" lvl="2" indent="-342900" eaLnBrk="0" hangingPunct="0"/>
            <a:endParaRPr lang="en-US" sz="2400" dirty="0"/>
          </a:p>
        </p:txBody>
      </p:sp>
      <p:sp>
        <p:nvSpPr>
          <p:cNvPr id="14341" name="AutoShape 8"/>
          <p:cNvSpPr>
            <a:spLocks noChangeArrowheads="1"/>
          </p:cNvSpPr>
          <p:nvPr/>
        </p:nvSpPr>
        <p:spPr bwMode="auto">
          <a:xfrm>
            <a:off x="533400" y="304800"/>
            <a:ext cx="7696200" cy="609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457200"/>
            <a:ext cx="5791200" cy="144780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fr-FR" sz="2200" dirty="0" smtClean="0">
                <a:solidFill>
                  <a:srgbClr val="0000FF"/>
                </a:solidFill>
              </a:rPr>
              <a:t>Om hrīm shrām shrim shrum shrah ham sam tha </a:t>
            </a:r>
            <a:br>
              <a:rPr lang="fr-FR" sz="2200" dirty="0" smtClean="0">
                <a:solidFill>
                  <a:srgbClr val="0000FF"/>
                </a:solidFill>
              </a:rPr>
            </a:br>
            <a:r>
              <a:rPr lang="fr-FR" sz="2200" dirty="0" smtClean="0">
                <a:solidFill>
                  <a:srgbClr val="0000FF"/>
                </a:solidFill>
              </a:rPr>
              <a:t>tha thah thah thah Saraswatī Bhagawatī </a:t>
            </a:r>
            <a:br>
              <a:rPr lang="fr-FR" sz="2200" dirty="0" smtClean="0">
                <a:solidFill>
                  <a:srgbClr val="0000FF"/>
                </a:solidFill>
              </a:rPr>
            </a:br>
            <a:r>
              <a:rPr lang="fr-FR" sz="2200" dirty="0" smtClean="0">
                <a:solidFill>
                  <a:srgbClr val="0000FF"/>
                </a:solidFill>
              </a:rPr>
              <a:t>Vidyā  Prasādam Kuru Kuru Swahā</a:t>
            </a:r>
            <a:endParaRPr lang="en-US" sz="2000" b="1" dirty="0" smtClean="0">
              <a:solidFill>
                <a:srgbClr val="0000FF"/>
              </a:solidFill>
            </a:endParaRPr>
          </a:p>
        </p:txBody>
      </p:sp>
      <p:pic>
        <p:nvPicPr>
          <p:cNvPr id="25603" name="Picture 2" descr="D:\23_Manju Jain\MANJU JAIN_DATA\Data from Vandana\Bhaktamar Darshan\Yantra_Story6\Photo-Mahavir_ Yantra_Story\6thYant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3276600"/>
            <a:ext cx="3527425" cy="30003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2438400" y="6324600"/>
            <a:ext cx="3962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fr-FR" b="1" dirty="0">
                <a:solidFill>
                  <a:srgbClr val="0000FF"/>
                </a:solidFill>
                <a:ea typeface="Times New Roman" pitchFamily="18" charset="0"/>
                <a:cs typeface="Sylfaen" pitchFamily="18" charset="0"/>
              </a:rPr>
              <a:t>Viyuktavyakti - Samyojaka   </a:t>
            </a:r>
            <a:r>
              <a:rPr lang="fr-FR" sz="2400" b="1" dirty="0">
                <a:solidFill>
                  <a:srgbClr val="0000FF"/>
                </a:solidFill>
                <a:ea typeface="Times New Roman" pitchFamily="18" charset="0"/>
                <a:cs typeface="Sylfaen" pitchFamily="18" charset="0"/>
              </a:rPr>
              <a:t>Yantra</a:t>
            </a:r>
            <a:r>
              <a:rPr lang="fr-FR" b="1" dirty="0">
                <a:solidFill>
                  <a:srgbClr val="0000FF"/>
                </a:solidFill>
                <a:ea typeface="Times New Roman" pitchFamily="18" charset="0"/>
                <a:cs typeface="Sylfaen" pitchFamily="18" charset="0"/>
              </a:rPr>
              <a:t> -6-</a:t>
            </a:r>
            <a:endParaRPr lang="fr-FR" dirty="0">
              <a:solidFill>
                <a:srgbClr val="0000FF"/>
              </a:solidFill>
              <a:ea typeface="Times New Roman" pitchFamily="18" charset="0"/>
              <a:cs typeface="Sylfaen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057400" y="1828800"/>
            <a:ext cx="4648200" cy="13234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fr-FR" sz="200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Alpashrutam shrutawatāmparihāsadhām</a:t>
            </a:r>
            <a:endParaRPr lang="en-US" sz="2000" dirty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  <a:p>
            <a:pPr eaLnBrk="0" hangingPunct="0">
              <a:defRPr/>
            </a:pPr>
            <a:r>
              <a:rPr lang="fr-FR" sz="200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Tvadbhaktiréva mukharicuruté balānmam      </a:t>
            </a:r>
          </a:p>
          <a:p>
            <a:pPr eaLnBrk="0" hangingPunct="0">
              <a:defRPr/>
            </a:pPr>
            <a:r>
              <a:rPr lang="fr-FR" sz="200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Yatkokilah kila madhau madhuram virauti</a:t>
            </a:r>
            <a:r>
              <a:rPr lang="en-US" sz="200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   </a:t>
            </a:r>
          </a:p>
          <a:p>
            <a:pPr eaLnBrk="0" hangingPunct="0">
              <a:defRPr/>
            </a:pPr>
            <a:r>
              <a:rPr lang="fr-FR" sz="200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Tachchāmrachāru kalika nikaraika hetuh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1678" y="152400"/>
            <a:ext cx="1388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Mantra: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848600" cy="914400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6th Shloka </a:t>
            </a:r>
            <a:r>
              <a:rPr lang="en-US" sz="2400" b="1" dirty="0" smtClean="0">
                <a:solidFill>
                  <a:schemeClr val="bg1"/>
                </a:solidFill>
              </a:rPr>
              <a:t>- Solution for </a:t>
            </a:r>
            <a:r>
              <a:rPr lang="en-US" sz="2400" b="1" dirty="0" smtClean="0">
                <a:solidFill>
                  <a:schemeClr val="bg1"/>
                </a:solidFill>
                <a:latin typeface="Arial" charset="0"/>
              </a:rPr>
              <a:t>increase the memory, capacity to  learn, reunites the separated persons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26627" name="AutoShape 5"/>
          <p:cNvSpPr>
            <a:spLocks noChangeArrowheads="1"/>
          </p:cNvSpPr>
          <p:nvPr/>
        </p:nvSpPr>
        <p:spPr bwMode="auto">
          <a:xfrm>
            <a:off x="381000" y="228600"/>
            <a:ext cx="8305800" cy="11430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8288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b="1" u="sng" dirty="0">
                <a:solidFill>
                  <a:srgbClr val="0000FF"/>
                </a:solidFill>
                <a:latin typeface="+mj-lt"/>
                <a:cs typeface="+mn-cs"/>
              </a:rPr>
              <a:t>Method</a:t>
            </a:r>
          </a:p>
          <a:p>
            <a:pPr marL="342900" indent="4763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en-US" dirty="0">
              <a:solidFill>
                <a:srgbClr val="0000FF"/>
              </a:solidFill>
              <a:latin typeface="+mj-lt"/>
              <a:cs typeface="Arial" pitchFamily="34" charset="0"/>
            </a:endParaRPr>
          </a:p>
          <a:p>
            <a:pPr marL="342900" indent="4763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+mj-lt"/>
                <a:cs typeface="Arial" pitchFamily="34" charset="0"/>
              </a:rPr>
              <a:t>Having bathed and dressed in red, the yantra is placed and worshipped and seated on red seat the Riddhi and mantra syllables are chanted 1000 times a day for 21 days.  Every time oblibanum is offered.  A one time meal a day and sleeping on earth is followed</a:t>
            </a:r>
            <a:r>
              <a:rPr lang="en-US" sz="2000" dirty="0">
                <a:solidFill>
                  <a:srgbClr val="0000FF"/>
                </a:solidFill>
                <a:latin typeface="+mj-lt"/>
                <a:cs typeface="+mn-cs"/>
              </a:rPr>
              <a:t>.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dirty="0">
                <a:latin typeface="+mj-lt"/>
                <a:cs typeface="+mn-cs"/>
              </a:rPr>
              <a:t> 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b="1" u="sng" dirty="0">
                <a:solidFill>
                  <a:srgbClr val="0000FF"/>
                </a:solidFill>
                <a:latin typeface="+mj-lt"/>
                <a:cs typeface="+mn-cs"/>
              </a:rPr>
              <a:t>Resources</a:t>
            </a:r>
          </a:p>
          <a:p>
            <a:pPr marL="342900" indent="-52388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latin typeface="+mj-lt"/>
                <a:cs typeface="Arial" pitchFamily="34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+mj-lt"/>
                <a:cs typeface="Arial" pitchFamily="34" charset="0"/>
              </a:rPr>
              <a:t>Red clothes, Red Seat, Yantra, Mantra, Riddhi and Shlokas, </a:t>
            </a:r>
          </a:p>
          <a:p>
            <a:pPr marL="342900" indent="-52388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+mj-lt"/>
                <a:cs typeface="Arial" pitchFamily="34" charset="0"/>
              </a:rPr>
              <a:t> One time meal a day, sleep on earth.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609600" y="304800"/>
            <a:ext cx="3962400" cy="5847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3200" b="1" dirty="0">
                <a:solidFill>
                  <a:schemeClr val="bg1"/>
                </a:solidFill>
              </a:rPr>
              <a:t>Meaning of 6</a:t>
            </a:r>
            <a:r>
              <a:rPr lang="en-US" sz="3200" b="1" baseline="30000" dirty="0">
                <a:solidFill>
                  <a:schemeClr val="bg1"/>
                </a:solidFill>
              </a:rPr>
              <a:t>th</a:t>
            </a:r>
            <a:r>
              <a:rPr lang="en-US" sz="3200" b="1" dirty="0">
                <a:solidFill>
                  <a:schemeClr val="bg1"/>
                </a:solidFill>
              </a:rPr>
              <a:t> Shloka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7651" name="TextBox 5"/>
          <p:cNvSpPr txBox="1">
            <a:spLocks noChangeArrowheads="1"/>
          </p:cNvSpPr>
          <p:nvPr/>
        </p:nvSpPr>
        <p:spPr bwMode="auto">
          <a:xfrm>
            <a:off x="533400" y="914400"/>
            <a:ext cx="83058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>
                <a:solidFill>
                  <a:srgbClr val="0000FF"/>
                </a:solidFill>
              </a:rPr>
              <a:t>Oh Lord! I know my limitations and I cannot vie with highly knowledgeable people.  </a:t>
            </a:r>
          </a:p>
          <a:p>
            <a:pPr eaLnBrk="0" hangingPunct="0"/>
            <a:endParaRPr lang="en-US" sz="2000" b="1" dirty="0">
              <a:solidFill>
                <a:srgbClr val="0000FF"/>
              </a:solidFill>
            </a:endParaRPr>
          </a:p>
          <a:p>
            <a:pPr eaLnBrk="0" hangingPunct="0"/>
            <a:r>
              <a:rPr lang="en-US" sz="2000" b="1" dirty="0">
                <a:solidFill>
                  <a:srgbClr val="0000FF"/>
                </a:solidFill>
              </a:rPr>
              <a:t>I have not even heard as much as them, my humble creation is just not to be compared with their great verses, prayers and poetry. </a:t>
            </a:r>
          </a:p>
          <a:p>
            <a:pPr eaLnBrk="0" hangingPunct="0"/>
            <a:r>
              <a:rPr lang="en-US" sz="2000" b="1" dirty="0">
                <a:solidFill>
                  <a:srgbClr val="0000FF"/>
                </a:solidFill>
              </a:rPr>
              <a:t> I would ask all of them:-	“See, have I created all these prayers deliberately?  No,  not at all.  My small heart is overflowing with the love of God; therefore some words and stanzas have fallen here and there from it!	</a:t>
            </a:r>
            <a:endParaRPr lang="en-US" sz="16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eaLnBrk="0" hangingPunct="0"/>
            <a:endParaRPr lang="en-US" sz="2000" b="1" dirty="0">
              <a:solidFill>
                <a:srgbClr val="0000FF"/>
              </a:solidFill>
            </a:endParaRPr>
          </a:p>
          <a:p>
            <a:pPr eaLnBrk="0" hangingPunct="0"/>
            <a:r>
              <a:rPr lang="en-US" sz="2000" b="1" dirty="0">
                <a:solidFill>
                  <a:srgbClr val="0000FF"/>
                </a:solidFill>
              </a:rPr>
              <a:t>What can I do for that?”	</a:t>
            </a:r>
            <a:endParaRPr lang="en-US" sz="16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eaLnBrk="0" hangingPunct="0"/>
            <a:r>
              <a:rPr lang="en-US" sz="2000" b="1" dirty="0">
                <a:solidFill>
                  <a:srgbClr val="0000FF"/>
                </a:solidFill>
              </a:rPr>
              <a:t>Just look at that cuckoo.  Just ask her </a:t>
            </a:r>
            <a:r>
              <a:rPr lang="en-US" sz="2000" b="1" dirty="0" smtClean="0">
                <a:solidFill>
                  <a:srgbClr val="0000FF"/>
                </a:solidFill>
              </a:rPr>
              <a:t>if she </a:t>
            </a:r>
            <a:r>
              <a:rPr lang="en-US" sz="2000" b="1" dirty="0">
                <a:solidFill>
                  <a:srgbClr val="0000FF"/>
                </a:solidFill>
              </a:rPr>
              <a:t>knew the rules of music.  Just ask her </a:t>
            </a:r>
            <a:r>
              <a:rPr lang="en-US" sz="2000" b="1" dirty="0" smtClean="0">
                <a:solidFill>
                  <a:srgbClr val="0000FF"/>
                </a:solidFill>
              </a:rPr>
              <a:t>whether she </a:t>
            </a:r>
            <a:r>
              <a:rPr lang="en-US" sz="2000" b="1" dirty="0">
                <a:solidFill>
                  <a:srgbClr val="0000FF"/>
                </a:solidFill>
              </a:rPr>
              <a:t>knew about the meters and Ragãs:  Tala &amp; Laya(Rhythm)?	</a:t>
            </a:r>
          </a:p>
          <a:p>
            <a:pPr eaLnBrk="0" hangingPunct="0"/>
            <a:endParaRPr lang="en-US" sz="16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eaLnBrk="0" hangingPunct="0"/>
            <a:r>
              <a:rPr lang="en-US" sz="2000" b="1" dirty="0">
                <a:solidFill>
                  <a:srgbClr val="0000FF"/>
                </a:solidFill>
              </a:rPr>
              <a:t>She will reply that she is not singing in an orchestra.  Nor she is willing to get auditioned for music. </a:t>
            </a:r>
          </a:p>
          <a:p>
            <a:pPr algn="r" eaLnBrk="0" hangingPunct="0"/>
            <a:r>
              <a:rPr lang="en-US" dirty="0">
                <a:solidFill>
                  <a:srgbClr val="0000FF"/>
                </a:solidFill>
              </a:rPr>
              <a:t>Contd…</a:t>
            </a:r>
            <a:endParaRPr lang="en-US" sz="16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Box 5"/>
          <p:cNvSpPr txBox="1">
            <a:spLocks noChangeArrowheads="1"/>
          </p:cNvSpPr>
          <p:nvPr/>
        </p:nvSpPr>
        <p:spPr bwMode="auto">
          <a:xfrm>
            <a:off x="762000" y="1752600"/>
            <a:ext cx="792480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00FF"/>
                </a:solidFill>
              </a:rPr>
              <a:t>The blossoming mango, full of fragrance, tempts me to sing.  If you want to listen, do so; and if you like, you may also sing. You name it a poem or a pun as you like.  Who cares?”</a:t>
            </a:r>
          </a:p>
          <a:p>
            <a:pPr eaLnBrk="0" hangingPunct="0"/>
            <a:endParaRPr lang="en-US" sz="2400" dirty="0">
              <a:solidFill>
                <a:srgbClr val="0000FF"/>
              </a:solidFill>
            </a:endParaRPr>
          </a:p>
          <a:p>
            <a:pPr eaLnBrk="0" hangingPunct="0"/>
            <a:r>
              <a:rPr lang="en-US" sz="2400" dirty="0">
                <a:solidFill>
                  <a:srgbClr val="0000FF"/>
                </a:solidFill>
              </a:rPr>
              <a:t>Similarly, Acharya Manatunga states that whether critics consider this Bhaktamara Stotra as a beautiful poem or a mere pun, he is indifferent.</a:t>
            </a:r>
          </a:p>
          <a:p>
            <a:pPr eaLnBrk="0" hangingPunct="0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9600" y="304800"/>
            <a:ext cx="3962400" cy="5847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3200" b="1" dirty="0">
                <a:solidFill>
                  <a:schemeClr val="bg1"/>
                </a:solidFill>
              </a:rPr>
              <a:t>Meaning of 6</a:t>
            </a:r>
            <a:r>
              <a:rPr lang="en-US" sz="3200" b="1" baseline="30000" dirty="0">
                <a:solidFill>
                  <a:schemeClr val="bg1"/>
                </a:solidFill>
              </a:rPr>
              <a:t>th</a:t>
            </a:r>
            <a:r>
              <a:rPr lang="en-US" sz="3200" b="1" dirty="0">
                <a:solidFill>
                  <a:schemeClr val="bg1"/>
                </a:solidFill>
              </a:rPr>
              <a:t> Shloka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09600" y="533400"/>
            <a:ext cx="5410200" cy="52322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800" b="1" dirty="0">
                <a:solidFill>
                  <a:schemeClr val="bg1"/>
                </a:solidFill>
              </a:rPr>
              <a:t>Advantages of Chanting 6</a:t>
            </a:r>
            <a:r>
              <a:rPr lang="en-US" sz="2800" b="1" baseline="30000" dirty="0">
                <a:solidFill>
                  <a:schemeClr val="bg1"/>
                </a:solidFill>
              </a:rPr>
              <a:t>th</a:t>
            </a:r>
            <a:r>
              <a:rPr lang="en-US" sz="2800" b="1" dirty="0">
                <a:solidFill>
                  <a:schemeClr val="bg1"/>
                </a:solidFill>
              </a:rPr>
              <a:t> Shloka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219200"/>
            <a:ext cx="8229600" cy="50165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Char char="v"/>
              <a:defRPr/>
            </a:pPr>
            <a:endParaRPr lang="en-US" sz="2400" dirty="0">
              <a:solidFill>
                <a:srgbClr val="0000FF"/>
              </a:solidFill>
              <a:latin typeface="+mj-lt"/>
              <a:cs typeface="+mn-cs"/>
            </a:endParaRPr>
          </a:p>
          <a:p>
            <a:pPr eaLnBrk="0" hangingPunct="0">
              <a:buFont typeface="Wingdings" pitchFamily="2" charset="2"/>
              <a:buChar char="v"/>
              <a:defRPr/>
            </a:pPr>
            <a:r>
              <a:rPr lang="en-US" sz="2400" dirty="0">
                <a:solidFill>
                  <a:srgbClr val="0000FF"/>
                </a:solidFill>
                <a:latin typeface="+mj-lt"/>
                <a:cs typeface="+mn-cs"/>
              </a:rPr>
              <a:t>The person separated also reunites.  </a:t>
            </a:r>
          </a:p>
          <a:p>
            <a:pPr eaLnBrk="0" hangingPunct="0">
              <a:defRPr/>
            </a:pPr>
            <a:endParaRPr lang="en-US" sz="1600" dirty="0">
              <a:solidFill>
                <a:srgbClr val="0000FF"/>
              </a:solidFill>
              <a:latin typeface="+mj-lt"/>
              <a:cs typeface="+mn-cs"/>
            </a:endParaRPr>
          </a:p>
          <a:p>
            <a:pPr eaLnBrk="0" hangingPunct="0">
              <a:buFont typeface="Wingdings" pitchFamily="2" charset="2"/>
              <a:buChar char="v"/>
              <a:defRPr/>
            </a:pPr>
            <a:r>
              <a:rPr lang="en-US" sz="2400" dirty="0">
                <a:solidFill>
                  <a:srgbClr val="0000FF"/>
                </a:solidFill>
                <a:latin typeface="+mj-lt"/>
                <a:cs typeface="+mn-cs"/>
              </a:rPr>
              <a:t>Remembering the sixth verse and Riddhi Mantras  </a:t>
            </a:r>
          </a:p>
          <a:p>
            <a:pPr eaLnBrk="0" hangingPunct="0">
              <a:defRPr/>
            </a:pPr>
            <a:r>
              <a:rPr lang="en-US" sz="2400" dirty="0">
                <a:solidFill>
                  <a:srgbClr val="0000FF"/>
                </a:solidFill>
                <a:latin typeface="+mj-lt"/>
                <a:cs typeface="+mn-cs"/>
              </a:rPr>
              <a:t>   syllables everyday and keeping Yantra near you increase </a:t>
            </a:r>
          </a:p>
          <a:p>
            <a:pPr eaLnBrk="0" hangingPunct="0">
              <a:defRPr/>
            </a:pPr>
            <a:r>
              <a:rPr lang="en-US" sz="2400" dirty="0">
                <a:solidFill>
                  <a:srgbClr val="0000FF"/>
                </a:solidFill>
                <a:latin typeface="+mj-lt"/>
                <a:cs typeface="+mn-cs"/>
              </a:rPr>
              <a:t>   the memory, capacity to learn very soon.</a:t>
            </a:r>
          </a:p>
          <a:p>
            <a:pPr eaLnBrk="0" hangingPunct="0">
              <a:defRPr/>
            </a:pPr>
            <a:endParaRPr lang="en-US" sz="1600" dirty="0">
              <a:solidFill>
                <a:srgbClr val="0000FF"/>
              </a:solidFill>
              <a:latin typeface="+mj-lt"/>
              <a:cs typeface="+mn-cs"/>
            </a:endParaRPr>
          </a:p>
          <a:p>
            <a:pPr eaLnBrk="0" hangingPunct="0">
              <a:buFont typeface="Wingdings" pitchFamily="2" charset="2"/>
              <a:buChar char="v"/>
              <a:defRPr/>
            </a:pPr>
            <a:r>
              <a:rPr lang="en-US" sz="2400" dirty="0">
                <a:solidFill>
                  <a:srgbClr val="0000FF"/>
                </a:solidFill>
                <a:latin typeface="+mj-lt"/>
                <a:cs typeface="+mn-cs"/>
              </a:rPr>
              <a:t>6th shloka activates latent talent and abilities.</a:t>
            </a:r>
          </a:p>
          <a:p>
            <a:pPr eaLnBrk="0" hangingPunct="0">
              <a:defRPr/>
            </a:pPr>
            <a:endParaRPr lang="en-US" sz="1600" dirty="0">
              <a:solidFill>
                <a:srgbClr val="0000FF"/>
              </a:solidFill>
              <a:latin typeface="+mj-lt"/>
              <a:cs typeface="+mn-cs"/>
            </a:endParaRPr>
          </a:p>
          <a:p>
            <a:pPr eaLnBrk="0" hangingPunct="0">
              <a:buFont typeface="Wingdings" pitchFamily="2" charset="2"/>
              <a:buChar char="v"/>
              <a:defRPr/>
            </a:pPr>
            <a:r>
              <a:rPr lang="en-US" sz="2400" dirty="0">
                <a:solidFill>
                  <a:srgbClr val="0000FF"/>
                </a:solidFill>
                <a:latin typeface="+mj-lt"/>
                <a:cs typeface="+mn-cs"/>
              </a:rPr>
              <a:t>Hypothesis  chanting of “6th Shloka” gives effects:</a:t>
            </a:r>
          </a:p>
          <a:p>
            <a:pPr eaLnBrk="0" hangingPunct="0">
              <a:defRPr/>
            </a:pPr>
            <a:endParaRPr lang="en-US" sz="1600" dirty="0">
              <a:solidFill>
                <a:srgbClr val="0000FF"/>
              </a:solidFill>
              <a:latin typeface="+mj-lt"/>
              <a:cs typeface="+mn-cs"/>
            </a:endParaRPr>
          </a:p>
          <a:p>
            <a:pPr marL="571500" indent="-50800" eaLnBrk="0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rgbClr val="0000FF"/>
                </a:solidFill>
                <a:latin typeface="+mj-lt"/>
                <a:cs typeface="+mn-cs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+mj-lt"/>
                <a:cs typeface="+mn-cs"/>
              </a:rPr>
              <a:t>Changes the pattern of intelligence.</a:t>
            </a:r>
          </a:p>
          <a:p>
            <a:pPr marL="571500" indent="-50800" eaLnBrk="0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200" dirty="0">
                <a:solidFill>
                  <a:srgbClr val="0000FF"/>
                </a:solidFill>
                <a:latin typeface="+mj-lt"/>
                <a:cs typeface="+mn-cs"/>
              </a:rPr>
              <a:t> Changes the aspirant for good behavior.</a:t>
            </a:r>
          </a:p>
          <a:p>
            <a:pPr marL="571500" indent="-50800" eaLnBrk="0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200" dirty="0">
                <a:solidFill>
                  <a:srgbClr val="0000FF"/>
                </a:solidFill>
                <a:latin typeface="+mj-lt"/>
                <a:cs typeface="+mn-cs"/>
              </a:rPr>
              <a:t> Improves memory retention capacity of students.</a:t>
            </a:r>
          </a:p>
          <a:p>
            <a:pPr marL="571500" indent="-50800" eaLnBrk="0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200" dirty="0">
                <a:solidFill>
                  <a:srgbClr val="0000FF"/>
                </a:solidFill>
                <a:latin typeface="+mj-lt"/>
                <a:cs typeface="+mn-cs"/>
              </a:rPr>
              <a:t> Enhances the of concentration in students.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533400" y="15240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78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/>
            </a:pPr>
            <a:r>
              <a:rPr lang="en-US" sz="2000" dirty="0">
                <a:solidFill>
                  <a:srgbClr val="0000FF"/>
                </a:solidFill>
                <a:cs typeface="+mn-cs"/>
              </a:rPr>
              <a:t> </a:t>
            </a:r>
            <a:r>
              <a:rPr lang="en-US" sz="2200" dirty="0">
                <a:solidFill>
                  <a:srgbClr val="0000FF"/>
                </a:solidFill>
                <a:cs typeface="+mn-cs"/>
              </a:rPr>
              <a:t>Preliminary studies conducted in Mordern school Jingle Bells. </a:t>
            </a:r>
          </a:p>
          <a:p>
            <a:pPr marL="1778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/>
            </a:pPr>
            <a:r>
              <a:rPr lang="en-US" sz="2200" dirty="0">
                <a:solidFill>
                  <a:srgbClr val="0000FF"/>
                </a:solidFill>
                <a:cs typeface="+mn-cs"/>
              </a:rPr>
              <a:t> 410 students between age group 2.5 to 5 years for a period of   </a:t>
            </a:r>
          </a:p>
          <a:p>
            <a:pPr marL="177800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2200" dirty="0">
                <a:solidFill>
                  <a:srgbClr val="0000FF"/>
                </a:solidFill>
                <a:cs typeface="+mn-cs"/>
              </a:rPr>
              <a:t>   one month</a:t>
            </a:r>
          </a:p>
          <a:p>
            <a:pPr eaLnBrk="0" hangingPunct="0">
              <a:defRPr/>
            </a:pPr>
            <a:endParaRPr lang="en-US" sz="2000" dirty="0">
              <a:solidFill>
                <a:srgbClr val="0000FF"/>
              </a:solidFill>
              <a:cs typeface="+mn-cs"/>
            </a:endParaRPr>
          </a:p>
        </p:txBody>
      </p:sp>
      <p:sp>
        <p:nvSpPr>
          <p:cNvPr id="30724" name="Rectangle 6"/>
          <p:cNvSpPr>
            <a:spLocks noChangeArrowheads="1"/>
          </p:cNvSpPr>
          <p:nvPr/>
        </p:nvSpPr>
        <p:spPr bwMode="auto">
          <a:xfrm>
            <a:off x="914400" y="3657600"/>
            <a:ext cx="67818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90000"/>
              <a:buFont typeface="Wingdings" pitchFamily="2" charset="2"/>
              <a:buChar char="v"/>
            </a:pP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200" b="1" dirty="0">
                <a:solidFill>
                  <a:srgbClr val="C00000"/>
                </a:solidFill>
              </a:rPr>
              <a:t>Improvement in concentration.</a:t>
            </a:r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sz="2200" b="1" dirty="0">
                <a:solidFill>
                  <a:srgbClr val="C00000"/>
                </a:solidFill>
              </a:rPr>
              <a:t> Improvement in grasping power.</a:t>
            </a:r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sz="2200" b="1" dirty="0">
                <a:solidFill>
                  <a:srgbClr val="C00000"/>
                </a:solidFill>
              </a:rPr>
              <a:t> Improvement in behavior at home.</a:t>
            </a:r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sz="2200" b="1" dirty="0">
                <a:solidFill>
                  <a:srgbClr val="C00000"/>
                </a:solidFill>
              </a:rPr>
              <a:t> Class work and Home work completion on time.</a:t>
            </a:r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sz="2200" b="1" dirty="0">
                <a:solidFill>
                  <a:srgbClr val="C00000"/>
                </a:solidFill>
              </a:rPr>
              <a:t> Clarity in pronunciation.</a:t>
            </a:r>
          </a:p>
        </p:txBody>
      </p:sp>
      <p:sp>
        <p:nvSpPr>
          <p:cNvPr id="30725" name="TextBox 7"/>
          <p:cNvSpPr txBox="1">
            <a:spLocks noChangeArrowheads="1"/>
          </p:cNvSpPr>
          <p:nvPr/>
        </p:nvSpPr>
        <p:spPr bwMode="auto">
          <a:xfrm>
            <a:off x="685800" y="2895600"/>
            <a:ext cx="7467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dirty="0">
                <a:solidFill>
                  <a:srgbClr val="C00000"/>
                </a:solidFill>
              </a:rPr>
              <a:t>Findings:- I.Q. and memory enhancement </a:t>
            </a:r>
          </a:p>
        </p:txBody>
      </p:sp>
      <p:sp>
        <p:nvSpPr>
          <p:cNvPr id="30726" name="Rectangle 6"/>
          <p:cNvSpPr txBox="1">
            <a:spLocks noChangeArrowheads="1"/>
          </p:cNvSpPr>
          <p:nvPr/>
        </p:nvSpPr>
        <p:spPr bwMode="auto">
          <a:xfrm>
            <a:off x="685800" y="304800"/>
            <a:ext cx="7848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/>
            <a:r>
              <a:rPr lang="en-US" sz="2400" b="1" dirty="0">
                <a:solidFill>
                  <a:schemeClr val="bg1"/>
                </a:solidFill>
              </a:rPr>
              <a:t>6th Shloka - Solution for increase the memory, capacity to   </a:t>
            </a:r>
          </a:p>
          <a:p>
            <a:pPr marL="342900" indent="-342900" eaLnBrk="0" hangingPunct="0"/>
            <a:r>
              <a:rPr lang="en-US" sz="2400" b="1" dirty="0">
                <a:solidFill>
                  <a:schemeClr val="bg1"/>
                </a:solidFill>
              </a:rPr>
              <a:t>                      learn, reunites the separated persons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629400" y="58674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Manju  Jain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9" name="Picture 8" descr="bth_Quellwritingthankyou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2362200"/>
            <a:ext cx="2743200" cy="15754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4"/>
          <p:cNvSpPr txBox="1">
            <a:spLocks noChangeArrowheads="1"/>
          </p:cNvSpPr>
          <p:nvPr/>
        </p:nvSpPr>
        <p:spPr bwMode="auto">
          <a:xfrm>
            <a:off x="762000" y="914400"/>
            <a:ext cx="76200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2400" dirty="0">
              <a:solidFill>
                <a:srgbClr val="0000FF"/>
              </a:solidFill>
            </a:endParaRPr>
          </a:p>
          <a:p>
            <a:pPr eaLnBrk="0" hangingPunct="0"/>
            <a:r>
              <a:rPr lang="en-US" sz="2400" dirty="0">
                <a:solidFill>
                  <a:srgbClr val="0000FF"/>
                </a:solidFill>
              </a:rPr>
              <a:t>The word ‘Mantra’ means </a:t>
            </a:r>
            <a:r>
              <a:rPr lang="en-US" sz="2400" b="1" dirty="0">
                <a:solidFill>
                  <a:srgbClr val="0000FF"/>
                </a:solidFill>
              </a:rPr>
              <a:t>‘tool of the mind</a:t>
            </a:r>
            <a:r>
              <a:rPr lang="en-US" sz="2400" dirty="0">
                <a:solidFill>
                  <a:srgbClr val="0000FF"/>
                </a:solidFill>
              </a:rPr>
              <a:t>’ or </a:t>
            </a:r>
            <a:r>
              <a:rPr lang="en-US" sz="2400" b="1" dirty="0">
                <a:solidFill>
                  <a:srgbClr val="0000FF"/>
                </a:solidFill>
              </a:rPr>
              <a:t>‘the language of human spirituality</a:t>
            </a:r>
            <a:r>
              <a:rPr lang="en-US" sz="2400" dirty="0">
                <a:solidFill>
                  <a:srgbClr val="0000FF"/>
                </a:solidFill>
              </a:rPr>
              <a:t>,‘)  when repeated over a period of time, cause a ‘shift’ in your consciousness.  </a:t>
            </a:r>
          </a:p>
          <a:p>
            <a:pPr eaLnBrk="0" hangingPunct="0"/>
            <a:endParaRPr lang="en-US" sz="2400" dirty="0">
              <a:solidFill>
                <a:srgbClr val="0000FF"/>
              </a:solidFill>
            </a:endParaRPr>
          </a:p>
          <a:p>
            <a:pPr eaLnBrk="0" hangingPunct="0"/>
            <a:r>
              <a:rPr lang="en-US" sz="2400" dirty="0">
                <a:solidFill>
                  <a:srgbClr val="0000FF"/>
                </a:solidFill>
              </a:rPr>
              <a:t>As a result of this, you attract different results in your life whether that‘s in terms of health, relationships or anything else. </a:t>
            </a:r>
          </a:p>
          <a:p>
            <a:pPr eaLnBrk="0" hangingPunct="0"/>
            <a:endParaRPr lang="en-US" sz="2400" dirty="0">
              <a:solidFill>
                <a:srgbClr val="0000FF"/>
              </a:solidFill>
            </a:endParaRPr>
          </a:p>
          <a:p>
            <a:pPr eaLnBrk="0" hangingPunct="0"/>
            <a:r>
              <a:rPr lang="en-US" sz="2400" dirty="0">
                <a:solidFill>
                  <a:srgbClr val="0000FF"/>
                </a:solidFill>
              </a:rPr>
              <a:t>Your life is going to improve in all respects.</a:t>
            </a:r>
          </a:p>
          <a:p>
            <a:pPr eaLnBrk="0" hangingPunct="0"/>
            <a:endParaRPr lang="en-US" sz="2400" dirty="0">
              <a:solidFill>
                <a:srgbClr val="0000FF"/>
              </a:solidFill>
            </a:endParaRPr>
          </a:p>
          <a:p>
            <a:pPr eaLnBrk="0" hangingPunct="0"/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Rectangle 21"/>
          <p:cNvSpPr>
            <a:spLocks noChangeArrowheads="1"/>
          </p:cNvSpPr>
          <p:nvPr/>
        </p:nvSpPr>
        <p:spPr bwMode="auto">
          <a:xfrm>
            <a:off x="2895600" y="228600"/>
            <a:ext cx="236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Font typeface="Wingdings" pitchFamily="2" charset="2"/>
              <a:buNone/>
              <a:defRPr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Mantra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2286000" cy="1066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chemeClr val="bg1"/>
                </a:solidFill>
              </a:rPr>
              <a:t>Mission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524000"/>
            <a:ext cx="6705600" cy="1143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normAutofit/>
          </a:bodyPr>
          <a:lstStyle/>
          <a:p>
            <a:pPr algn="l">
              <a:defRPr/>
            </a:pPr>
            <a:r>
              <a:rPr lang="en-US" sz="2800" dirty="0">
                <a:solidFill>
                  <a:srgbClr val="0000FF"/>
                </a:solidFill>
              </a:rPr>
              <a:t>To be a leading organization advocating   </a:t>
            </a:r>
            <a:r>
              <a:rPr lang="en-US" sz="2800" dirty="0" smtClean="0">
                <a:solidFill>
                  <a:srgbClr val="0000FF"/>
                </a:solidFill>
              </a:rPr>
              <a:t>the </a:t>
            </a:r>
            <a:r>
              <a:rPr lang="en-US" sz="2800" dirty="0">
                <a:solidFill>
                  <a:srgbClr val="0000FF"/>
                </a:solidFill>
              </a:rPr>
              <a:t>power of Bhaktamar Stotra</a:t>
            </a:r>
          </a:p>
        </p:txBody>
      </p:sp>
      <p:sp>
        <p:nvSpPr>
          <p:cNvPr id="6148" name="Text Box 13"/>
          <p:cNvSpPr txBox="1">
            <a:spLocks noChangeArrowheads="1"/>
          </p:cNvSpPr>
          <p:nvPr/>
        </p:nvSpPr>
        <p:spPr bwMode="auto">
          <a:xfrm>
            <a:off x="1355725" y="3922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149" name="Rectangle 16"/>
          <p:cNvSpPr>
            <a:spLocks noChangeArrowheads="1"/>
          </p:cNvSpPr>
          <p:nvPr/>
        </p:nvSpPr>
        <p:spPr bwMode="auto">
          <a:xfrm>
            <a:off x="685800" y="3124200"/>
            <a:ext cx="7924800" cy="19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eaLnBrk="0" hangingPunct="0">
              <a:lnSpc>
                <a:spcPct val="170000"/>
              </a:lnSpc>
              <a:buClr>
                <a:schemeClr val="hlink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srgbClr val="0000FF"/>
                </a:solidFill>
              </a:rPr>
              <a:t>Bhaktamar is a very powerful tool of Jainism. </a:t>
            </a:r>
          </a:p>
          <a:p>
            <a:pPr marL="0" lvl="1" eaLnBrk="0" hangingPunct="0">
              <a:lnSpc>
                <a:spcPct val="170000"/>
              </a:lnSpc>
              <a:buClr>
                <a:schemeClr val="hlink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srgbClr val="0000FF"/>
                </a:solidFill>
              </a:rPr>
              <a:t>It has solutions to all problems faced by human beings.  </a:t>
            </a:r>
          </a:p>
          <a:p>
            <a:pPr marL="0" lvl="1" eaLnBrk="0" hangingPunct="0">
              <a:lnSpc>
                <a:spcPct val="170000"/>
              </a:lnSpc>
              <a:buClr>
                <a:schemeClr val="hlink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srgbClr val="0000FF"/>
                </a:solidFill>
              </a:rPr>
              <a:t>If chanted methodically and with full belief.</a:t>
            </a:r>
          </a:p>
        </p:txBody>
      </p:sp>
      <p:sp>
        <p:nvSpPr>
          <p:cNvPr id="6150" name="AutoShape 17"/>
          <p:cNvSpPr>
            <a:spLocks noChangeArrowheads="1"/>
          </p:cNvSpPr>
          <p:nvPr/>
        </p:nvSpPr>
        <p:spPr bwMode="auto">
          <a:xfrm>
            <a:off x="533400" y="304800"/>
            <a:ext cx="2438400" cy="1143000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1813" y="304800"/>
            <a:ext cx="2822575" cy="763588"/>
          </a:xfrm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chemeClr val="bg1"/>
                </a:solidFill>
              </a:rPr>
              <a:t>Objectives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229600" cy="4724400"/>
          </a:xfrm>
          <a:ln>
            <a:noFill/>
          </a:ln>
        </p:spPr>
        <p:txBody>
          <a:bodyPr/>
          <a:lstStyle/>
          <a:p>
            <a:pPr eaLnBrk="1" hangingPunct="1">
              <a:spcBef>
                <a:spcPct val="25000"/>
              </a:spcBef>
            </a:pPr>
            <a:r>
              <a:rPr lang="en-US" sz="2800" dirty="0" smtClean="0">
                <a:solidFill>
                  <a:srgbClr val="0000FF"/>
                </a:solidFill>
              </a:rPr>
              <a:t>Spread the message of Bhaktamar Stotra</a:t>
            </a:r>
          </a:p>
          <a:p>
            <a:pPr lvl="1" eaLnBrk="1" hangingPunct="1">
              <a:spcBef>
                <a:spcPct val="25000"/>
              </a:spcBef>
            </a:pPr>
            <a:r>
              <a:rPr lang="en-US" sz="2200" dirty="0" smtClean="0">
                <a:solidFill>
                  <a:srgbClr val="0000FF"/>
                </a:solidFill>
              </a:rPr>
              <a:t>Bhaktamar awareness program - Bhaktamar Darshan</a:t>
            </a:r>
          </a:p>
          <a:p>
            <a:pPr eaLnBrk="1" hangingPunct="1">
              <a:spcBef>
                <a:spcPct val="25000"/>
              </a:spcBef>
            </a:pPr>
            <a:r>
              <a:rPr lang="en-US" sz="2800" dirty="0" smtClean="0">
                <a:solidFill>
                  <a:srgbClr val="0000FF"/>
                </a:solidFill>
              </a:rPr>
              <a:t>Build on momentum and promote the procedures and methodologies of Bhaktamar Vrat   - ‘How to Do’ for every one.</a:t>
            </a:r>
          </a:p>
          <a:p>
            <a:pPr lvl="1" eaLnBrk="1" hangingPunct="1">
              <a:spcBef>
                <a:spcPct val="25000"/>
              </a:spcBef>
            </a:pPr>
            <a:r>
              <a:rPr lang="en-US" sz="2400" dirty="0" smtClean="0">
                <a:solidFill>
                  <a:srgbClr val="0000FF"/>
                </a:solidFill>
              </a:rPr>
              <a:t>  </a:t>
            </a:r>
            <a:r>
              <a:rPr lang="en-US" sz="2200" dirty="0" smtClean="0">
                <a:solidFill>
                  <a:srgbClr val="0000FF"/>
                </a:solidFill>
              </a:rPr>
              <a:t>48 Solutions for different problems.</a:t>
            </a:r>
          </a:p>
          <a:p>
            <a:pPr eaLnBrk="1" hangingPunct="1">
              <a:spcBef>
                <a:spcPct val="25000"/>
              </a:spcBef>
            </a:pPr>
            <a:r>
              <a:rPr lang="en-US" sz="2800" dirty="0" smtClean="0">
                <a:solidFill>
                  <a:srgbClr val="0000FF"/>
                </a:solidFill>
              </a:rPr>
              <a:t>Formulate Bhaktamar chanting program to reach the special needs, disadvantaged people and geographically remote areas.</a:t>
            </a:r>
          </a:p>
          <a:p>
            <a:pPr lvl="1" eaLnBrk="1" hangingPunct="1">
              <a:spcBef>
                <a:spcPct val="25000"/>
              </a:spcBef>
            </a:pP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200" dirty="0" smtClean="0">
                <a:solidFill>
                  <a:srgbClr val="0000FF"/>
                </a:solidFill>
              </a:rPr>
              <a:t>In extra ordinary circumstances.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Font typeface="Wingdings" pitchFamily="2" charset="2"/>
              <a:buNone/>
            </a:pPr>
            <a:endParaRPr lang="en-US" sz="2200" dirty="0" smtClean="0"/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609600" y="228600"/>
            <a:ext cx="2743200" cy="990600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6704013" cy="712788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bg1"/>
                </a:solidFill>
              </a:rPr>
              <a:t>Program - Bhaktamar Stotra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229600" cy="4800600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endParaRPr lang="en-US" sz="2800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FF"/>
                </a:solidFill>
              </a:rPr>
              <a:t>Team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Seek partners and volunteers to help plan and execute the program</a:t>
            </a:r>
            <a:r>
              <a:rPr lang="en-US" sz="2000" dirty="0" smtClean="0">
                <a:solidFill>
                  <a:srgbClr val="0000FF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FF"/>
                </a:solidFill>
              </a:rPr>
              <a:t>Target Audience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Work to attract a diverse audience with special emphasis on special needs, disadvantaged people.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FF"/>
                </a:solidFill>
              </a:rPr>
              <a:t>Program Modules</a:t>
            </a:r>
          </a:p>
          <a:p>
            <a:pPr lvl="1" eaLnBrk="1" hangingPunct="1">
              <a:lnSpc>
                <a:spcPct val="85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To create a dedicated program of events for group of people.  (Special needs, stressed, depressed, etc.)</a:t>
            </a:r>
          </a:p>
          <a:p>
            <a:pPr lvl="1" eaLnBrk="1" hangingPunct="1">
              <a:lnSpc>
                <a:spcPct val="85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Enshrine transparency at the heart of the program.</a:t>
            </a:r>
          </a:p>
          <a:p>
            <a:pPr lvl="1" eaLnBrk="1" hangingPunct="1">
              <a:lnSpc>
                <a:spcPct val="85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Provide appropriate arrangement for outstation, abroad special needs access.</a:t>
            </a:r>
          </a:p>
          <a:p>
            <a:pPr lvl="1" eaLnBrk="1" hangingPunct="1">
              <a:lnSpc>
                <a:spcPct val="85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Event logistics guidelines to be formulated in template format example.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848600" y="6096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533400" y="381000"/>
            <a:ext cx="6553200" cy="7620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30"/>
          <p:cNvSpPr>
            <a:spLocks noGrp="1" noChangeArrowheads="1"/>
          </p:cNvSpPr>
          <p:nvPr>
            <p:ph type="title"/>
          </p:nvPr>
        </p:nvSpPr>
        <p:spPr>
          <a:xfrm>
            <a:off x="533400" y="-76200"/>
            <a:ext cx="6705600" cy="712788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bg1"/>
                </a:solidFill>
              </a:rPr>
              <a:t>Program - Bhaktamar Stotra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762000"/>
          <a:ext cx="7086600" cy="5914720"/>
        </p:xfrm>
        <a:graphic>
          <a:graphicData uri="http://schemas.openxmlformats.org/drawingml/2006/table">
            <a:tbl>
              <a:tblPr/>
              <a:tblGrid>
                <a:gridCol w="1945594"/>
                <a:gridCol w="518749"/>
                <a:gridCol w="4622257"/>
              </a:tblGrid>
              <a:tr h="3672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Time needed</a:t>
                      </a:r>
                    </a:p>
                  </a:txBody>
                  <a:tcPr marL="6256" marR="6256" marT="6256" marB="0" anchor="ctr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Define time</a:t>
                      </a:r>
                    </a:p>
                  </a:txBody>
                  <a:tcPr marL="6256" marR="6256" marT="6256" marB="0" anchor="ctr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7223">
                <a:tc rowSpan="6"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Equipment needed</a:t>
                      </a:r>
                    </a:p>
                  </a:txBody>
                  <a:tcPr marL="56305" marR="6256" marT="6256" marB="0" anchor="ctr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56" marR="6256" marT="6256" marB="0" anchor="ctr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Video Player, </a:t>
                      </a:r>
                    </a:p>
                  </a:txBody>
                  <a:tcPr marL="56305" marR="6256" marT="6256" marB="0" anchor="ctr">
                    <a:lnL>
                      <a:noFill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256" marR="6256" marT="6256" marB="0" anchor="ctr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Audio cassette players</a:t>
                      </a:r>
                    </a:p>
                  </a:txBody>
                  <a:tcPr marL="56305" marR="6256" marT="6256" marB="0" anchor="ctr">
                    <a:lnL>
                      <a:noFill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256" marR="6256" marT="6256" marB="0" anchor="ctr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Electrical extension cord </a:t>
                      </a:r>
                    </a:p>
                  </a:txBody>
                  <a:tcPr marL="56305" marR="6256" marT="6256" marB="0" anchor="ctr">
                    <a:lnL>
                      <a:noFill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256" marR="6256" marT="6256" marB="0" anchor="ctr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Low intensity table lamp </a:t>
                      </a:r>
                    </a:p>
                  </a:txBody>
                  <a:tcPr marL="56305" marR="6256" marT="6256" marB="0" anchor="ctr">
                    <a:lnL>
                      <a:noFill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256" marR="6256" marT="6256" marB="0" anchor="ctr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Microphones</a:t>
                      </a:r>
                    </a:p>
                  </a:txBody>
                  <a:tcPr marL="56305" marR="6256" marT="6256" marB="0" anchor="ctr">
                    <a:lnL>
                      <a:noFill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256" marR="6256" marT="6256" marB="0" anchor="ctr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P.A. system for larger crowd.</a:t>
                      </a:r>
                    </a:p>
                  </a:txBody>
                  <a:tcPr marL="56305" marR="6256" marT="6256" marB="0" anchor="ctr">
                    <a:lnL>
                      <a:noFill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27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Event Hall  (Size/Type)</a:t>
                      </a:r>
                    </a:p>
                  </a:txBody>
                  <a:tcPr marL="56305" marR="6256" marT="6256" marB="0" anchor="ctr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305" marR="6256" marT="6256" marB="0" anchor="ctr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Square/Rectangular</a:t>
                      </a:r>
                    </a:p>
                  </a:txBody>
                  <a:tcPr marL="6256" marR="6256" marT="6256" marB="0" anchor="ctr">
                    <a:lnL>
                      <a:noFill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036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Water, Rest </a:t>
                      </a:r>
                      <a:r>
                        <a:rPr lang="en-US" sz="2400" b="0" i="0" u="none" strike="noStrike" dirty="0" smtClean="0">
                          <a:solidFill>
                            <a:srgbClr val="0000FF"/>
                          </a:solidFill>
                          <a:latin typeface="Calibri"/>
                        </a:rPr>
                        <a:t>rooms, Generator, </a:t>
                      </a:r>
                      <a:r>
                        <a:rPr lang="en-US" sz="2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Power back up</a:t>
                      </a:r>
                    </a:p>
                  </a:txBody>
                  <a:tcPr marL="56305" marR="6256" marT="6256" marB="0" anchor="ctr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305" marR="6256" marT="6256" marB="0" anchor="ctr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Ensure availability of electricity for necessary equipment.</a:t>
                      </a:r>
                    </a:p>
                  </a:txBody>
                  <a:tcPr marL="6256" marR="6256" marT="6256" marB="0" anchor="ctr">
                    <a:lnL>
                      <a:noFill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931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Timings</a:t>
                      </a:r>
                    </a:p>
                  </a:txBody>
                  <a:tcPr marL="56305" marR="6256" marT="6256" marB="0" anchor="ctr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305" marR="6256" marT="6256" marB="0" anchor="ctr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After the cutoff time, no entry to latecomers.  Late comers to be given option of joining the next program.</a:t>
                      </a:r>
                    </a:p>
                  </a:txBody>
                  <a:tcPr marL="56305" marR="6256" marT="6256" marB="0" anchor="ctr">
                    <a:lnL>
                      <a:noFill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Performance Measurements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391400" cy="3735388"/>
          </a:xfrm>
          <a:ln>
            <a:noFill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FF"/>
                </a:solidFill>
              </a:rPr>
              <a:t>Measure number of camps held for all.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FF"/>
                </a:solidFill>
              </a:rPr>
              <a:t>Measure number of special needs people undertook the mantra chanting program.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FF"/>
                </a:solidFill>
              </a:rPr>
              <a:t>Mantra chanting experiences of the people.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Case study 1 - Terminally ill cancer patient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Case study 2 - Oral cancer patient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Case study 3 -  Prolonged case of psoriasis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FF"/>
                </a:solidFill>
              </a:rPr>
              <a:t>Distant healing through mantra chanting.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solidFill>
                <a:srgbClr val="0000FF"/>
              </a:solidFill>
            </a:endParaRP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838200" y="533400"/>
            <a:ext cx="7315200" cy="6858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Process of Spiritual Healing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05800" cy="4419600"/>
          </a:xfrm>
          <a:ln>
            <a:noFill/>
          </a:ln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0000FF"/>
                </a:solidFill>
              </a:rPr>
              <a:t>Basics:-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0000FF"/>
                </a:solidFill>
              </a:rPr>
              <a:t>Firm faith in God is a must.</a:t>
            </a:r>
          </a:p>
          <a:p>
            <a:pPr marL="1371600" lvl="2" indent="-457200" eaLnBrk="1" hangingPunct="1">
              <a:lnSpc>
                <a:spcPct val="90000"/>
              </a:lnSpc>
              <a:buClr>
                <a:srgbClr val="0000FF"/>
              </a:buClr>
              <a:defRPr/>
            </a:pPr>
            <a:r>
              <a:rPr lang="en-US" dirty="0" smtClean="0">
                <a:solidFill>
                  <a:srgbClr val="0000FF"/>
                </a:solidFill>
              </a:rPr>
              <a:t>Qualification for receiving the divine energy:</a:t>
            </a:r>
          </a:p>
          <a:p>
            <a:pPr marL="1371600" lvl="2" indent="-457200" eaLnBrk="1" hangingPunct="1">
              <a:lnSpc>
                <a:spcPct val="90000"/>
              </a:lnSpc>
              <a:buClr>
                <a:srgbClr val="FFFF66"/>
              </a:buClr>
              <a:buFontTx/>
              <a:buNone/>
              <a:defRPr/>
            </a:pPr>
            <a:endParaRPr lang="en-US" sz="900" dirty="0" smtClean="0">
              <a:solidFill>
                <a:srgbClr val="0000FF"/>
              </a:solidFill>
            </a:endParaRPr>
          </a:p>
          <a:p>
            <a:pPr marL="1828800" lvl="3" indent="-457200" eaLnBrk="1" hangingPunct="1">
              <a:lnSpc>
                <a:spcPct val="90000"/>
              </a:lnSpc>
              <a:buClr>
                <a:srgbClr val="0000FF"/>
              </a:buClr>
              <a:buSzPct val="95000"/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</a:rPr>
              <a:t>Right faith is having belief in pure and perfect soul.</a:t>
            </a:r>
          </a:p>
          <a:p>
            <a:pPr marL="1828800" lvl="3" indent="-457200" eaLnBrk="1" hangingPunct="1">
              <a:lnSpc>
                <a:spcPct val="90000"/>
              </a:lnSpc>
              <a:buClr>
                <a:srgbClr val="0000FF"/>
              </a:buClr>
              <a:buSzPct val="95000"/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</a:rPr>
              <a:t>Right knowledge is to know the real nature of soul.</a:t>
            </a:r>
          </a:p>
          <a:p>
            <a:pPr marL="1828800" lvl="3" indent="-457200" eaLnBrk="1" hangingPunct="1">
              <a:lnSpc>
                <a:spcPct val="90000"/>
              </a:lnSpc>
              <a:buClr>
                <a:srgbClr val="0000FF"/>
              </a:buClr>
              <a:buSzPct val="95000"/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</a:rPr>
              <a:t>Right knowledge should be free from doubt and indefiniteness.</a:t>
            </a:r>
          </a:p>
          <a:p>
            <a:pPr marL="1828800" lvl="3" indent="-457200" eaLnBrk="1" hangingPunct="1">
              <a:lnSpc>
                <a:spcPct val="90000"/>
              </a:lnSpc>
              <a:buClr>
                <a:srgbClr val="0000FF"/>
              </a:buClr>
              <a:buSzPct val="95000"/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</a:rPr>
              <a:t>Right knowledge is considered perfect when it does not suffer from any wrong belief, because wrong belief perverts both understanding and attitude.</a:t>
            </a:r>
          </a:p>
          <a:p>
            <a:pPr marL="1828800" lvl="3" indent="-457200" eaLnBrk="1" hangingPunct="1">
              <a:lnSpc>
                <a:spcPct val="90000"/>
              </a:lnSpc>
              <a:buClr>
                <a:srgbClr val="0000FF"/>
              </a:buClr>
              <a:buSzPct val="95000"/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</a:rPr>
              <a:t>Right knowledge reveals the nature of things exactly as they are with certainty.</a:t>
            </a:r>
          </a:p>
          <a:p>
            <a:pPr marL="1752600" lvl="3" indent="-381000" eaLnBrk="1" hangingPunct="1">
              <a:lnSpc>
                <a:spcPct val="90000"/>
              </a:lnSpc>
              <a:buClr>
                <a:schemeClr val="tx1"/>
              </a:buClr>
              <a:buSzPct val="80000"/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533400" y="304800"/>
            <a:ext cx="7924800" cy="990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Process of Spiritual Healing: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Although right faith and right knowledge occurs simultaneously as…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00FF"/>
                </a:solidFill>
              </a:rPr>
              <a:t>		Lamp and Light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00FF"/>
                </a:solidFill>
              </a:rPr>
              <a:t>		But Right </a:t>
            </a:r>
            <a:r>
              <a:rPr lang="en-US" u="sng" dirty="0" smtClean="0">
                <a:solidFill>
                  <a:srgbClr val="0000FF"/>
                </a:solidFill>
              </a:rPr>
              <a:t>Knowledge</a:t>
            </a:r>
            <a:r>
              <a:rPr lang="en-US" dirty="0" smtClean="0">
                <a:solidFill>
                  <a:srgbClr val="0000FF"/>
                </a:solidFill>
              </a:rPr>
              <a:t> is the </a:t>
            </a:r>
            <a:r>
              <a:rPr lang="en-US" u="sng" dirty="0" smtClean="0">
                <a:solidFill>
                  <a:srgbClr val="0000FF"/>
                </a:solidFill>
              </a:rPr>
              <a:t>Effect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00FF"/>
                </a:solidFill>
              </a:rPr>
              <a:t>		And Right </a:t>
            </a:r>
            <a:r>
              <a:rPr lang="en-US" u="sng" dirty="0" smtClean="0">
                <a:solidFill>
                  <a:srgbClr val="0000FF"/>
                </a:solidFill>
              </a:rPr>
              <a:t>Faith</a:t>
            </a:r>
            <a:r>
              <a:rPr lang="en-US" dirty="0" smtClean="0">
                <a:solidFill>
                  <a:srgbClr val="0000FF"/>
                </a:solidFill>
              </a:rPr>
              <a:t> is the </a:t>
            </a:r>
            <a:r>
              <a:rPr lang="en-US" u="sng" dirty="0" smtClean="0">
                <a:solidFill>
                  <a:srgbClr val="0000FF"/>
                </a:solidFill>
              </a:rPr>
              <a:t>Cause.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33400" y="381000"/>
            <a:ext cx="7772400" cy="9144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951</Words>
  <Application>Microsoft Office PowerPoint</Application>
  <PresentationFormat>On-screen Show (4:3)</PresentationFormat>
  <Paragraphs>158</Paragraphs>
  <Slides>18</Slides>
  <Notes>17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Mission</vt:lpstr>
      <vt:lpstr>Objectives</vt:lpstr>
      <vt:lpstr>Program - Bhaktamar Stotra</vt:lpstr>
      <vt:lpstr>Program - Bhaktamar Stotra</vt:lpstr>
      <vt:lpstr>Performance Measurements</vt:lpstr>
      <vt:lpstr>Process of Spiritual Healing</vt:lpstr>
      <vt:lpstr>Process of Spiritual Healing:</vt:lpstr>
      <vt:lpstr>Self healing acceptance</vt:lpstr>
      <vt:lpstr>Spiritual healing to be more effective</vt:lpstr>
      <vt:lpstr>Om hrīm shrām shrim shrum shrah ham sam tha  tha thah thah thah Saraswatī Bhagawatī  Vidyā  Prasādam Kuru Kuru Swahā</vt:lpstr>
      <vt:lpstr>6th Shloka - Solution for increase the memory, capacity to  learn, reunites the separated persons</vt:lpstr>
      <vt:lpstr>Slide 14</vt:lpstr>
      <vt:lpstr>Slide 15</vt:lpstr>
      <vt:lpstr>Slide 16</vt:lpstr>
      <vt:lpstr>Slide 17</vt:lpstr>
      <vt:lpstr>Slide 18</vt:lpstr>
    </vt:vector>
  </TitlesOfParts>
  <Company>MFHPL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VP</dc:creator>
  <cp:lastModifiedBy>VP</cp:lastModifiedBy>
  <cp:revision>15</cp:revision>
  <dcterms:created xsi:type="dcterms:W3CDTF">2013-09-23T10:33:35Z</dcterms:created>
  <dcterms:modified xsi:type="dcterms:W3CDTF">2013-09-28T06:26:43Z</dcterms:modified>
</cp:coreProperties>
</file>