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infrawarePen.xml" ContentType="docProps/infrawarePe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www.infraware.co.kr/2012/infrawarePen" Target="docProps/infrawarePen.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8"/>
  </p:notesMasterIdLst>
  <p:handoutMasterIdLst>
    <p:handoutMasterId r:id="rId49"/>
  </p:handoutMasterIdLst>
  <p:sldIdLst>
    <p:sldId id="256" r:id="rId2"/>
    <p:sldId id="257" r:id="rId3"/>
    <p:sldId id="259" r:id="rId4"/>
    <p:sldId id="261" r:id="rId5"/>
    <p:sldId id="263" r:id="rId6"/>
    <p:sldId id="313" r:id="rId7"/>
    <p:sldId id="314" r:id="rId8"/>
    <p:sldId id="315" r:id="rId9"/>
    <p:sldId id="316" r:id="rId10"/>
    <p:sldId id="317" r:id="rId11"/>
    <p:sldId id="265" r:id="rId12"/>
    <p:sldId id="266" r:id="rId13"/>
    <p:sldId id="267" r:id="rId14"/>
    <p:sldId id="268" r:id="rId15"/>
    <p:sldId id="269" r:id="rId16"/>
    <p:sldId id="270" r:id="rId17"/>
    <p:sldId id="272" r:id="rId18"/>
    <p:sldId id="273" r:id="rId19"/>
    <p:sldId id="274" r:id="rId20"/>
    <p:sldId id="275" r:id="rId21"/>
    <p:sldId id="276" r:id="rId22"/>
    <p:sldId id="277" r:id="rId23"/>
    <p:sldId id="278" r:id="rId24"/>
    <p:sldId id="279" r:id="rId25"/>
    <p:sldId id="301" r:id="rId26"/>
    <p:sldId id="302" r:id="rId27"/>
    <p:sldId id="303" r:id="rId28"/>
    <p:sldId id="304" r:id="rId29"/>
    <p:sldId id="310" r:id="rId30"/>
    <p:sldId id="311" r:id="rId31"/>
    <p:sldId id="305" r:id="rId32"/>
    <p:sldId id="306" r:id="rId33"/>
    <p:sldId id="307"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Lst>
  <p:sldSz cx="9144000" cy="5143500" type="screen16x9"/>
  <p:notesSz cx="6953250" cy="89884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Rg st="1" end="46"/>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a:srgbClr val="0000FF"/>
    <a:srgbClr val="008080"/>
    <a:srgbClr val="37CBFF"/>
    <a:srgbClr val="C1EFFF"/>
    <a:srgbClr val="69D8FF"/>
    <a:srgbClr val="0066FF"/>
    <a:srgbClr val="D5F4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34" autoAdjust="0"/>
    <p:restoredTop sz="94803" autoAdjust="0"/>
  </p:normalViewPr>
  <p:slideViewPr>
    <p:cSldViewPr>
      <p:cViewPr>
        <p:scale>
          <a:sx n="74" d="100"/>
          <a:sy n="74" d="100"/>
        </p:scale>
        <p:origin x="-2384" y="-896"/>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49421"/>
          </a:xfrm>
          <a:prstGeom prst="rect">
            <a:avLst/>
          </a:prstGeom>
        </p:spPr>
        <p:txBody>
          <a:bodyPr vert="horz" lIns="91084" tIns="45542" rIns="91084" bIns="45542" rtlCol="0"/>
          <a:lstStyle>
            <a:lvl1pPr algn="l">
              <a:defRPr sz="1200"/>
            </a:lvl1pPr>
          </a:lstStyle>
          <a:p>
            <a:endParaRPr lang="en-US" dirty="0"/>
          </a:p>
        </p:txBody>
      </p:sp>
      <p:sp>
        <p:nvSpPr>
          <p:cNvPr id="3" name="Date Placeholder 2"/>
          <p:cNvSpPr>
            <a:spLocks noGrp="1"/>
          </p:cNvSpPr>
          <p:nvPr>
            <p:ph type="dt" sz="quarter" idx="1"/>
          </p:nvPr>
        </p:nvSpPr>
        <p:spPr>
          <a:xfrm>
            <a:off x="3938567" y="0"/>
            <a:ext cx="3013075" cy="449421"/>
          </a:xfrm>
          <a:prstGeom prst="rect">
            <a:avLst/>
          </a:prstGeom>
        </p:spPr>
        <p:txBody>
          <a:bodyPr vert="horz" lIns="91084" tIns="45542" rIns="91084" bIns="45542" rtlCol="0"/>
          <a:lstStyle>
            <a:lvl1pPr algn="r">
              <a:defRPr sz="1200"/>
            </a:lvl1pPr>
          </a:lstStyle>
          <a:p>
            <a:fld id="{CE5880A3-7F28-41EA-861C-9D2758BED91F}" type="datetimeFigureOut">
              <a:rPr lang="en-US" smtClean="0"/>
              <a:pPr/>
              <a:t>17/10/16</a:t>
            </a:fld>
            <a:endParaRPr lang="en-US" dirty="0"/>
          </a:p>
        </p:txBody>
      </p:sp>
      <p:sp>
        <p:nvSpPr>
          <p:cNvPr id="4" name="Footer Placeholder 3"/>
          <p:cNvSpPr>
            <a:spLocks noGrp="1"/>
          </p:cNvSpPr>
          <p:nvPr>
            <p:ph type="ftr" sz="quarter" idx="2"/>
          </p:nvPr>
        </p:nvSpPr>
        <p:spPr>
          <a:xfrm>
            <a:off x="0" y="8537444"/>
            <a:ext cx="3013075" cy="449421"/>
          </a:xfrm>
          <a:prstGeom prst="rect">
            <a:avLst/>
          </a:prstGeom>
        </p:spPr>
        <p:txBody>
          <a:bodyPr vert="horz" lIns="91084" tIns="45542" rIns="91084" bIns="4554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8567" y="8537444"/>
            <a:ext cx="3013075" cy="449421"/>
          </a:xfrm>
          <a:prstGeom prst="rect">
            <a:avLst/>
          </a:prstGeom>
        </p:spPr>
        <p:txBody>
          <a:bodyPr vert="horz" lIns="91084" tIns="45542" rIns="91084" bIns="45542" rtlCol="0" anchor="b"/>
          <a:lstStyle>
            <a:lvl1pPr algn="r">
              <a:defRPr sz="1200"/>
            </a:lvl1pPr>
          </a:lstStyle>
          <a:p>
            <a:fld id="{6006E747-2568-4DA0-B8AF-2403650C3920}" type="slidenum">
              <a:rPr lang="en-US" smtClean="0"/>
              <a:pPr/>
              <a:t>‹#›</a:t>
            </a:fld>
            <a:endParaRPr lang="en-US" dirty="0"/>
          </a:p>
        </p:txBody>
      </p:sp>
    </p:spTree>
    <p:extLst>
      <p:ext uri="{BB962C8B-B14F-4D97-AF65-F5344CB8AC3E}">
        <p14:creationId xmlns:p14="http://schemas.microsoft.com/office/powerpoint/2010/main" val="30472463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2864" cy="449576"/>
          </a:xfrm>
          <a:prstGeom prst="rect">
            <a:avLst/>
          </a:prstGeom>
        </p:spPr>
        <p:txBody>
          <a:bodyPr vert="horz" lIns="90054" tIns="45026" rIns="90054" bIns="45026" rtlCol="0"/>
          <a:lstStyle>
            <a:lvl1pPr algn="l">
              <a:defRPr sz="1200"/>
            </a:lvl1pPr>
          </a:lstStyle>
          <a:p>
            <a:endParaRPr lang="en-US" dirty="0"/>
          </a:p>
        </p:txBody>
      </p:sp>
      <p:sp>
        <p:nvSpPr>
          <p:cNvPr id="3" name="Date Placeholder 2"/>
          <p:cNvSpPr>
            <a:spLocks noGrp="1"/>
          </p:cNvSpPr>
          <p:nvPr>
            <p:ph type="dt" idx="1"/>
          </p:nvPr>
        </p:nvSpPr>
        <p:spPr>
          <a:xfrm>
            <a:off x="3938799" y="1"/>
            <a:ext cx="3012864" cy="449576"/>
          </a:xfrm>
          <a:prstGeom prst="rect">
            <a:avLst/>
          </a:prstGeom>
        </p:spPr>
        <p:txBody>
          <a:bodyPr vert="horz" lIns="90054" tIns="45026" rIns="90054" bIns="45026" rtlCol="0"/>
          <a:lstStyle>
            <a:lvl1pPr algn="r">
              <a:defRPr sz="1200"/>
            </a:lvl1pPr>
          </a:lstStyle>
          <a:p>
            <a:fld id="{74311E10-6C9A-47FD-8994-993B78E2F4A6}" type="datetimeFigureOut">
              <a:rPr lang="en-US" smtClean="0"/>
              <a:pPr/>
              <a:t>17/10/16</a:t>
            </a:fld>
            <a:endParaRPr lang="en-US" dirty="0"/>
          </a:p>
        </p:txBody>
      </p:sp>
      <p:sp>
        <p:nvSpPr>
          <p:cNvPr id="4" name="Slide Image Placeholder 3"/>
          <p:cNvSpPr>
            <a:spLocks noGrp="1" noRot="1" noChangeAspect="1"/>
          </p:cNvSpPr>
          <p:nvPr>
            <p:ph type="sldImg" idx="2"/>
          </p:nvPr>
        </p:nvSpPr>
        <p:spPr>
          <a:xfrm>
            <a:off x="479425" y="673100"/>
            <a:ext cx="5994400" cy="3371850"/>
          </a:xfrm>
          <a:prstGeom prst="rect">
            <a:avLst/>
          </a:prstGeom>
          <a:noFill/>
          <a:ln w="12700">
            <a:solidFill>
              <a:prstClr val="black"/>
            </a:solidFill>
          </a:ln>
        </p:spPr>
        <p:txBody>
          <a:bodyPr vert="horz" lIns="90054" tIns="45026" rIns="90054" bIns="45026" rtlCol="0" anchor="ctr"/>
          <a:lstStyle/>
          <a:p>
            <a:endParaRPr lang="en-US" dirty="0"/>
          </a:p>
        </p:txBody>
      </p:sp>
      <p:sp>
        <p:nvSpPr>
          <p:cNvPr id="5" name="Notes Placeholder 4"/>
          <p:cNvSpPr>
            <a:spLocks noGrp="1"/>
          </p:cNvSpPr>
          <p:nvPr>
            <p:ph type="body" sz="quarter" idx="3"/>
          </p:nvPr>
        </p:nvSpPr>
        <p:spPr>
          <a:xfrm>
            <a:off x="695644" y="4270198"/>
            <a:ext cx="5561964" cy="4044637"/>
          </a:xfrm>
          <a:prstGeom prst="rect">
            <a:avLst/>
          </a:prstGeom>
        </p:spPr>
        <p:txBody>
          <a:bodyPr vert="horz" lIns="90054" tIns="45026" rIns="90054" bIns="4502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537305"/>
            <a:ext cx="3012864" cy="449576"/>
          </a:xfrm>
          <a:prstGeom prst="rect">
            <a:avLst/>
          </a:prstGeom>
        </p:spPr>
        <p:txBody>
          <a:bodyPr vert="horz" lIns="90054" tIns="45026" rIns="90054" bIns="4502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8799" y="8537305"/>
            <a:ext cx="3012864" cy="449576"/>
          </a:xfrm>
          <a:prstGeom prst="rect">
            <a:avLst/>
          </a:prstGeom>
        </p:spPr>
        <p:txBody>
          <a:bodyPr vert="horz" lIns="90054" tIns="45026" rIns="90054" bIns="45026" rtlCol="0" anchor="b"/>
          <a:lstStyle>
            <a:lvl1pPr algn="r">
              <a:defRPr sz="1200"/>
            </a:lvl1pPr>
          </a:lstStyle>
          <a:p>
            <a:fld id="{1B1B52B9-BCEF-4DC3-AECC-3C12B5DDFFCC}" type="slidenum">
              <a:rPr lang="en-US" smtClean="0"/>
              <a:pPr/>
              <a:t>‹#›</a:t>
            </a:fld>
            <a:endParaRPr lang="en-US" dirty="0"/>
          </a:p>
        </p:txBody>
      </p:sp>
    </p:spTree>
    <p:extLst>
      <p:ext uri="{BB962C8B-B14F-4D97-AF65-F5344CB8AC3E}">
        <p14:creationId xmlns:p14="http://schemas.microsoft.com/office/powerpoint/2010/main" val="3425837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673100"/>
            <a:ext cx="5994400" cy="33718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83B366B-E006-40D6-9724-F3843392865D}" type="slidenum">
              <a:rPr lang="en-US" smtClean="0"/>
              <a:pPr/>
              <a:t>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479425" y="673100"/>
            <a:ext cx="5994400" cy="3371850"/>
          </a:xfrm>
          <a:ln/>
        </p:spPr>
      </p:sp>
      <p:sp>
        <p:nvSpPr>
          <p:cNvPr id="35843"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Rectangle 11"/>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52318"/>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2400300"/>
            <a:ext cx="6400800" cy="120015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17" name="Footer Placeholder 16"/>
          <p:cNvSpPr>
            <a:spLocks noGrp="1"/>
          </p:cNvSpPr>
          <p:nvPr>
            <p:ph type="ftr" sz="quarter" idx="11"/>
          </p:nvPr>
        </p:nvSpPr>
        <p:spPr/>
        <p:txBody>
          <a:bodyPr/>
          <a:lstStyle/>
          <a:p>
            <a:endParaRPr lang="en-US" dirty="0"/>
          </a:p>
        </p:txBody>
      </p:sp>
      <p:sp>
        <p:nvSpPr>
          <p:cNvPr id="8" name="Title 7"/>
          <p:cNvSpPr>
            <a:spLocks noGrp="1"/>
          </p:cNvSpPr>
          <p:nvPr>
            <p:ph type="ctrTitle"/>
          </p:nvPr>
        </p:nvSpPr>
        <p:spPr>
          <a:xfrm>
            <a:off x="457200" y="1129449"/>
            <a:ext cx="8229600" cy="1102519"/>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0BE3B1-134F-4D2F-9335-55BDF311EFD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2"/>
            <a:ext cx="2011680" cy="4388644"/>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05980"/>
            <a:ext cx="5562600" cy="438864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0BE3B1-134F-4D2F-9335-55BDF311EFD3}"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57200" y="4683919"/>
            <a:ext cx="2133600" cy="357188"/>
          </a:xfrm>
        </p:spPr>
        <p:txBody>
          <a:bodyPr/>
          <a:lstStyle>
            <a:lvl1pPr>
              <a:defRPr/>
            </a:lvl1pPr>
          </a:lstStyle>
          <a:p>
            <a:pPr>
              <a:defRPr/>
            </a:pPr>
            <a:endParaRPr lang="en-US" dirty="0"/>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a:defRPr/>
            </a:pPr>
            <a:endParaRPr lang="en-US" dirty="0"/>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a:defRPr/>
            </a:pPr>
            <a:fld id="{9C0D7AAE-7F8F-4E27-85C8-C7384FF61D03}" type="slidenum">
              <a:rPr lang="en-US"/>
              <a:pPr>
                <a:defRPr/>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10BE3B1-134F-4D2F-9335-55BDF311EFD3}" type="slidenum">
              <a:rPr lang="en-US" smtClean="0"/>
              <a:pPr/>
              <a:t>‹#›</a:t>
            </a:fld>
            <a:endParaRPr lang="en-US" dirty="0"/>
          </a:p>
        </p:txBody>
      </p:sp>
      <p:sp>
        <p:nvSpPr>
          <p:cNvPr id="8" name="Content Placeholder 7"/>
          <p:cNvSpPr>
            <a:spLocks noGrp="1"/>
          </p:cNvSpPr>
          <p:nvPr>
            <p:ph sz="quarter" idx="1"/>
          </p:nvPr>
        </p:nvSpPr>
        <p:spPr>
          <a:xfrm>
            <a:off x="914400" y="1085850"/>
            <a:ext cx="777240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52318"/>
            <a:ext cx="9013372" cy="501915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714376"/>
            <a:ext cx="7772400" cy="1021556"/>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1910954"/>
            <a:ext cx="7772400" cy="1003697"/>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5" name="Footer Placeholder 4"/>
          <p:cNvSpPr>
            <a:spLocks noGrp="1"/>
          </p:cNvSpPr>
          <p:nvPr>
            <p:ph type="ftr" sz="quarter" idx="11"/>
          </p:nvPr>
        </p:nvSpPr>
        <p:spPr>
          <a:xfrm>
            <a:off x="800100" y="4629150"/>
            <a:ext cx="4000500" cy="342900"/>
          </a:xfrm>
        </p:spPr>
        <p:txBody>
          <a:bodyPr/>
          <a:lstStyle/>
          <a:p>
            <a:endParaRPr lang="en-US" dirty="0"/>
          </a:p>
        </p:txBody>
      </p:sp>
      <p:sp>
        <p:nvSpPr>
          <p:cNvPr id="7" name="Rectangle 6"/>
          <p:cNvSpPr/>
          <p:nvPr/>
        </p:nvSpPr>
        <p:spPr>
          <a:xfrm flipV="1">
            <a:off x="69415" y="1782623"/>
            <a:ext cx="9013515"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9" y="1756108"/>
            <a:ext cx="9013781"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9" y="1851660"/>
            <a:ext cx="9014621" cy="3429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146304" y="4656582"/>
            <a:ext cx="457200" cy="342900"/>
          </a:xfrm>
        </p:spPr>
        <p:txBody>
          <a:bodyPr/>
          <a:lstStyle/>
          <a:p>
            <a:fld id="{F10BE3B1-134F-4D2F-9335-55BDF311EFD3}"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0BE3B1-134F-4D2F-9335-55BDF311EFD3}" type="slidenum">
              <a:rPr lang="en-US" smtClean="0"/>
              <a:pPr/>
              <a:t>‹#›</a:t>
            </a:fld>
            <a:endParaRPr lang="en-US" dirty="0"/>
          </a:p>
        </p:txBody>
      </p:sp>
      <p:sp>
        <p:nvSpPr>
          <p:cNvPr id="9" name="Content Placeholder 8"/>
          <p:cNvSpPr>
            <a:spLocks noGrp="1"/>
          </p:cNvSpPr>
          <p:nvPr>
            <p:ph sz="quarter" idx="1"/>
          </p:nvPr>
        </p:nvSpPr>
        <p:spPr>
          <a:xfrm>
            <a:off x="91440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085850"/>
            <a:ext cx="3749040" cy="3429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04788"/>
            <a:ext cx="7772400" cy="85725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085850"/>
            <a:ext cx="3733800" cy="5715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10BE3B1-134F-4D2F-9335-55BDF311EFD3}" type="slidenum">
              <a:rPr lang="en-US" smtClean="0"/>
              <a:pPr/>
              <a:t>‹#›</a:t>
            </a:fld>
            <a:endParaRPr lang="en-US" dirty="0"/>
          </a:p>
        </p:txBody>
      </p:sp>
      <p:sp>
        <p:nvSpPr>
          <p:cNvPr id="11" name="Content Placeholder 10"/>
          <p:cNvSpPr>
            <a:spLocks noGrp="1"/>
          </p:cNvSpPr>
          <p:nvPr>
            <p:ph sz="half" idx="2"/>
          </p:nvPr>
        </p:nvSpPr>
        <p:spPr>
          <a:xfrm>
            <a:off x="9144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1685925"/>
            <a:ext cx="3733800" cy="29146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10BE3B1-134F-4D2F-9335-55BDF311EFD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10BE3B1-134F-4D2F-9335-55BDF311EFD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51435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04788"/>
            <a:ext cx="7772400" cy="85725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200150"/>
            <a:ext cx="1905000" cy="337185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10BE3B1-134F-4D2F-9335-55BDF311EFD3}" type="slidenum">
              <a:rPr lang="en-US" smtClean="0"/>
              <a:pPr/>
              <a:t>‹#›</a:t>
            </a:fld>
            <a:endParaRPr lang="en-US" dirty="0"/>
          </a:p>
        </p:txBody>
      </p:sp>
      <p:sp>
        <p:nvSpPr>
          <p:cNvPr id="11" name="Content Placeholder 10"/>
          <p:cNvSpPr>
            <a:spLocks noGrp="1"/>
          </p:cNvSpPr>
          <p:nvPr>
            <p:ph sz="quarter" idx="1"/>
          </p:nvPr>
        </p:nvSpPr>
        <p:spPr>
          <a:xfrm>
            <a:off x="2971800" y="1200150"/>
            <a:ext cx="5715000" cy="337185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675413"/>
            <a:ext cx="7315200" cy="391716"/>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4084369"/>
            <a:ext cx="7315200" cy="51435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3911F11-DFD2-4A30-B316-30576665186F}" type="datetimeFigureOut">
              <a:rPr lang="en-US" smtClean="0"/>
              <a:pPr/>
              <a:t>17/10/16</a:t>
            </a:fld>
            <a:endParaRPr lang="en-US" dirty="0"/>
          </a:p>
        </p:txBody>
      </p:sp>
      <p:sp>
        <p:nvSpPr>
          <p:cNvPr id="6" name="Footer Placeholder 5"/>
          <p:cNvSpPr>
            <a:spLocks noGrp="1"/>
          </p:cNvSpPr>
          <p:nvPr>
            <p:ph type="ftr" sz="quarter" idx="11"/>
          </p:nvPr>
        </p:nvSpPr>
        <p:spPr>
          <a:xfrm>
            <a:off x="914400" y="4629150"/>
            <a:ext cx="3886200" cy="342900"/>
          </a:xfrm>
        </p:spPr>
        <p:txBody>
          <a:bodyPr/>
          <a:lstStyle/>
          <a:p>
            <a:endParaRPr lang="en-US" dirty="0"/>
          </a:p>
        </p:txBody>
      </p:sp>
      <p:sp>
        <p:nvSpPr>
          <p:cNvPr id="7" name="Slide Number Placeholder 6"/>
          <p:cNvSpPr>
            <a:spLocks noGrp="1"/>
          </p:cNvSpPr>
          <p:nvPr>
            <p:ph type="sldNum" sz="quarter" idx="12"/>
          </p:nvPr>
        </p:nvSpPr>
        <p:spPr>
          <a:xfrm>
            <a:off x="146304" y="4656582"/>
            <a:ext cx="457200" cy="342900"/>
          </a:xfrm>
        </p:spPr>
        <p:txBody>
          <a:bodyPr/>
          <a:lstStyle/>
          <a:p>
            <a:fld id="{F10BE3B1-134F-4D2F-9335-55BDF311EFD3}" type="slidenum">
              <a:rPr lang="en-US" smtClean="0"/>
              <a:pPr/>
              <a:t>‹#›</a:t>
            </a:fld>
            <a:endParaRPr lang="en-US" dirty="0"/>
          </a:p>
        </p:txBody>
      </p:sp>
      <p:sp>
        <p:nvSpPr>
          <p:cNvPr id="11" name="Rectangle 10"/>
          <p:cNvSpPr/>
          <p:nvPr/>
        </p:nvSpPr>
        <p:spPr>
          <a:xfrm flipV="1">
            <a:off x="68307" y="3512666"/>
            <a:ext cx="9006840" cy="6858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11" y="3487857"/>
            <a:ext cx="9006639" cy="3428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3" y="3579920"/>
            <a:ext cx="9006637" cy="36605"/>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11" y="50007"/>
            <a:ext cx="9001873" cy="3436144"/>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69D8FF"/>
            </a:gs>
            <a:gs pos="50000">
              <a:schemeClr val="bg1"/>
            </a:gs>
            <a:gs pos="100000">
              <a:srgbClr val="D5F4FF"/>
            </a:gs>
            <a:gs pos="100000">
              <a:srgbClr val="37CBF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52316"/>
            <a:ext cx="9013372" cy="5020056"/>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914400" y="205979"/>
            <a:ext cx="7772400" cy="85725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085850"/>
            <a:ext cx="7772400" cy="3429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4643437"/>
            <a:ext cx="2476500" cy="357188"/>
          </a:xfrm>
          <a:prstGeom prst="rect">
            <a:avLst/>
          </a:prstGeom>
        </p:spPr>
        <p:txBody>
          <a:bodyPr anchor="ctr" anchorCtr="0"/>
          <a:lstStyle>
            <a:lvl1pPr algn="r" eaLnBrk="1" latinLnBrk="0" hangingPunct="1">
              <a:defRPr kumimoji="0" sz="1400">
                <a:solidFill>
                  <a:schemeClr val="tx2"/>
                </a:solidFill>
              </a:defRPr>
            </a:lvl1pPr>
          </a:lstStyle>
          <a:p>
            <a:fld id="{B3911F11-DFD2-4A30-B316-30576665186F}" type="datetimeFigureOut">
              <a:rPr lang="en-US" smtClean="0"/>
              <a:pPr/>
              <a:t>17/10/16</a:t>
            </a:fld>
            <a:endParaRPr lang="en-US" dirty="0"/>
          </a:p>
        </p:txBody>
      </p:sp>
      <p:sp>
        <p:nvSpPr>
          <p:cNvPr id="3" name="Footer Placeholder 2"/>
          <p:cNvSpPr>
            <a:spLocks noGrp="1"/>
          </p:cNvSpPr>
          <p:nvPr>
            <p:ph type="ftr" sz="quarter" idx="3"/>
          </p:nvPr>
        </p:nvSpPr>
        <p:spPr>
          <a:xfrm>
            <a:off x="914400" y="4629150"/>
            <a:ext cx="3962400" cy="342900"/>
          </a:xfrm>
          <a:prstGeom prst="rect">
            <a:avLst/>
          </a:prstGeom>
        </p:spPr>
        <p:txBody>
          <a:bodyPr anchor="ctr" anchorCtr="0"/>
          <a:lstStyle>
            <a:lvl1pPr eaLnBrk="1" latinLnBrk="0" hangingPunct="1">
              <a:defRPr kumimoji="0" sz="1400">
                <a:solidFill>
                  <a:schemeClr val="tx2"/>
                </a:solidFill>
              </a:defRPr>
            </a:lvl1pPr>
          </a:lstStyle>
          <a:p>
            <a:endParaRPr lang="en-US" dirty="0"/>
          </a:p>
        </p:txBody>
      </p:sp>
      <p:sp>
        <p:nvSpPr>
          <p:cNvPr id="23" name="Slide Number Placeholder 22"/>
          <p:cNvSpPr>
            <a:spLocks noGrp="1"/>
          </p:cNvSpPr>
          <p:nvPr>
            <p:ph type="sldNum" sz="quarter" idx="4"/>
          </p:nvPr>
        </p:nvSpPr>
        <p:spPr>
          <a:xfrm>
            <a:off x="146304" y="4657725"/>
            <a:ext cx="457200" cy="3429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F10BE3B1-134F-4D2F-9335-55BDF311EFD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1" Type="http://schemas.openxmlformats.org/officeDocument/2006/relationships/slideLayout" Target="../slideLayouts/slideLayout7.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 Id="rId3" Type="http://schemas.openxmlformats.org/officeDocument/2006/relationships/image" Target="../media/image2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jpeg"/><Relationship Id="rId3" Type="http://schemas.openxmlformats.org/officeDocument/2006/relationships/image" Target="../media/image2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png"/><Relationship Id="rId1" Type="http://schemas.microsoft.com/office/2007/relationships/media" Target="file:///C:\Users\EDP\Downloads\VID-20161016-WA0001(1).mp4" TargetMode="External"/><Relationship Id="rId2" Type="http://schemas.openxmlformats.org/officeDocument/2006/relationships/video" Target="file:///C:\Users\EDP\Downloads\VID-20161016-WA0001(1).mp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media" Target="file:///\\vandana\E%2520DRIVE%2520-%2520VJP\VID-20161016-WA0028.mp4" TargetMode="External"/><Relationship Id="rId4" Type="http://schemas.openxmlformats.org/officeDocument/2006/relationships/video" Target="file:///\\vandana\E%2520DRIVE%2520-%2520VJP\VID-20161016-WA0028.mp4" TargetMode="External"/><Relationship Id="rId5" Type="http://schemas.openxmlformats.org/officeDocument/2006/relationships/slideLayout" Target="../slideLayouts/slideLayout12.xml"/><Relationship Id="rId6" Type="http://schemas.openxmlformats.org/officeDocument/2006/relationships/image" Target="../media/image28.png"/><Relationship Id="rId1" Type="http://schemas.microsoft.com/office/2007/relationships/media" Target="file:///\\vandana\E%2520DRIVE%2520-%2520VJP\VID-20161016-WA0027.mp4" TargetMode="External"/><Relationship Id="rId2" Type="http://schemas.openxmlformats.org/officeDocument/2006/relationships/video" Target="file:///\\vandana\E%2520DRIVE%2520-%2520VJP\VID-20161016-WA0027.mp4"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www.bhaktamarhealing.com/" TargetMode="External"/><Relationship Id="rId4" Type="http://schemas.openxmlformats.org/officeDocument/2006/relationships/hyperlink" Target="http://www.integratedhealingforum.org/" TargetMode="External"/><Relationship Id="rId1" Type="http://schemas.openxmlformats.org/officeDocument/2006/relationships/slideLayout" Target="../slideLayouts/slideLayout7.xml"/><Relationship Id="rId2" Type="http://schemas.openxmlformats.org/officeDocument/2006/relationships/hyperlink" Target="http://www.drmanjujain.com/"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9.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 Id="rId3"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28.png"/><Relationship Id="rId1" Type="http://schemas.microsoft.com/office/2007/relationships/media" Target="file:///\\vandana\E%2520DRIVE%2520-%2520VJP\BHAKTAMAR%2520DARSHAN\VIDEO%2520CLIPS\Dr.%2520Ajay%2520mehta%2520Speaks.MOV" TargetMode="External"/><Relationship Id="rId2" Type="http://schemas.openxmlformats.org/officeDocument/2006/relationships/video" Target="file:///\\vandana\E%2520DRIVE%2520-%2520VJP\BHAKTAMAR%2520DARSHAN\VIDEO%2520CLIPS\Dr.%2520Ajay%2520mehta%2520Speaks.MOV" TargetMode="Externa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5" Type="http://schemas.openxmlformats.org/officeDocument/2006/relationships/image" Target="../media/image38.jpeg"/><Relationship Id="rId1" Type="http://schemas.microsoft.com/office/2007/relationships/media" Target="file:///C:\Users\user\Desktop\shridhar.wmv" TargetMode="External"/><Relationship Id="rId2" Type="http://schemas.openxmlformats.org/officeDocument/2006/relationships/video" Target="file:///C:\Users\user\Desktop\shridhar.wm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2.emf"/><Relationship Id="rId5" Type="http://schemas.openxmlformats.org/officeDocument/2006/relationships/image" Target="../media/image13.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rawing_140907_010440.png"/>
          <p:cNvPicPr>
            <a:picLocks noChangeAspect="1"/>
          </p:cNvPicPr>
          <p:nvPr/>
        </p:nvPicPr>
        <p:blipFill>
          <a:blip r:embed="rId2" cstate="print"/>
          <a:stretch>
            <a:fillRect/>
          </a:stretch>
        </p:blipFill>
        <p:spPr>
          <a:xfrm>
            <a:off x="2057400" y="285750"/>
            <a:ext cx="4190999" cy="1798080"/>
          </a:xfrm>
          <a:prstGeom prst="rect">
            <a:avLst/>
          </a:prstGeom>
        </p:spPr>
      </p:pic>
      <p:pic>
        <p:nvPicPr>
          <p:cNvPr id="8" name="Picture 7" descr="Drawing_140907_010620.png"/>
          <p:cNvPicPr>
            <a:picLocks noChangeAspect="1"/>
          </p:cNvPicPr>
          <p:nvPr/>
        </p:nvPicPr>
        <p:blipFill>
          <a:blip r:embed="rId3" cstate="print"/>
          <a:stretch>
            <a:fillRect/>
          </a:stretch>
        </p:blipFill>
        <p:spPr>
          <a:xfrm>
            <a:off x="2971800" y="2190750"/>
            <a:ext cx="2590799" cy="1183209"/>
          </a:xfrm>
          <a:prstGeom prst="rect">
            <a:avLst/>
          </a:prstGeom>
        </p:spPr>
      </p:pic>
      <p:pic>
        <p:nvPicPr>
          <p:cNvPr id="9" name="Picture 8" descr="IMG_2786.JPG"/>
          <p:cNvPicPr>
            <a:picLocks noChangeAspect="1"/>
          </p:cNvPicPr>
          <p:nvPr/>
        </p:nvPicPr>
        <p:blipFill>
          <a:blip r:embed="rId4" cstate="print"/>
          <a:stretch>
            <a:fillRect/>
          </a:stretch>
        </p:blipFill>
        <p:spPr>
          <a:xfrm>
            <a:off x="6781800" y="1123950"/>
            <a:ext cx="1524000" cy="2006105"/>
          </a:xfrm>
          <a:prstGeom prst="rect">
            <a:avLst/>
          </a:prstGeom>
        </p:spPr>
      </p:pic>
      <p:sp>
        <p:nvSpPr>
          <p:cNvPr id="12" name="TextBox 11"/>
          <p:cNvSpPr txBox="1"/>
          <p:nvPr/>
        </p:nvSpPr>
        <p:spPr>
          <a:xfrm>
            <a:off x="6705600" y="3181350"/>
            <a:ext cx="1776127" cy="400110"/>
          </a:xfrm>
          <a:prstGeom prst="rect">
            <a:avLst/>
          </a:prstGeom>
          <a:noFill/>
        </p:spPr>
        <p:txBody>
          <a:bodyPr wrap="none" rtlCol="0">
            <a:spAutoFit/>
          </a:bodyPr>
          <a:lstStyle/>
          <a:p>
            <a:r>
              <a:rPr lang="en-US" sz="2000" b="1" dirty="0" smtClean="0">
                <a:cs typeface="Arial" pitchFamily="34" charset="0"/>
              </a:rPr>
              <a:t>Dr. Manju Jain</a:t>
            </a:r>
            <a:endParaRPr lang="en-US" sz="2000" b="1" dirty="0">
              <a:cs typeface="Arial" pitchFamily="34" charset="0"/>
            </a:endParaRPr>
          </a:p>
        </p:txBody>
      </p:sp>
      <p:sp>
        <p:nvSpPr>
          <p:cNvPr id="22" name="TextBox 21"/>
          <p:cNvSpPr txBox="1"/>
          <p:nvPr/>
        </p:nvSpPr>
        <p:spPr>
          <a:xfrm rot="19990011">
            <a:off x="184835" y="2915042"/>
            <a:ext cx="2365128" cy="707886"/>
          </a:xfrm>
          <a:prstGeom prst="rect">
            <a:avLst/>
          </a:prstGeom>
          <a:noFill/>
        </p:spPr>
        <p:txBody>
          <a:bodyPr wrap="square" rtlCol="0">
            <a:spAutoFit/>
          </a:bodyPr>
          <a:lstStyle/>
          <a:p>
            <a:r>
              <a:rPr lang="en-US" sz="2000" b="1" dirty="0" smtClean="0">
                <a:solidFill>
                  <a:srgbClr val="0000FF"/>
                </a:solidFill>
                <a:cs typeface="Arial" pitchFamily="34" charset="0"/>
              </a:rPr>
              <a:t>Inspired by </a:t>
            </a:r>
          </a:p>
          <a:p>
            <a:r>
              <a:rPr lang="en-US" sz="2000" b="1" dirty="0" smtClean="0">
                <a:solidFill>
                  <a:srgbClr val="0000FF"/>
                </a:solidFill>
                <a:cs typeface="Arial" pitchFamily="34" charset="0"/>
              </a:rPr>
              <a:t>Dr. Anne Merriman </a:t>
            </a:r>
          </a:p>
        </p:txBody>
      </p:sp>
      <p:sp>
        <p:nvSpPr>
          <p:cNvPr id="13" name="TextBox 12"/>
          <p:cNvSpPr txBox="1"/>
          <p:nvPr/>
        </p:nvSpPr>
        <p:spPr>
          <a:xfrm>
            <a:off x="1371600" y="3790950"/>
            <a:ext cx="5334000" cy="1200329"/>
          </a:xfrm>
          <a:prstGeom prst="rect">
            <a:avLst/>
          </a:prstGeom>
          <a:noFill/>
        </p:spPr>
        <p:txBody>
          <a:bodyPr wrap="square" rtlCol="0">
            <a:spAutoFit/>
          </a:bodyPr>
          <a:lstStyle/>
          <a:p>
            <a:r>
              <a:rPr lang="en-US" b="1" dirty="0" smtClean="0">
                <a:solidFill>
                  <a:srgbClr val="0000FF"/>
                </a:solidFill>
                <a:cs typeface="Arial" pitchFamily="34" charset="0"/>
              </a:rPr>
              <a:t>In field of Hospice &amp; Palliative Care we honor  </a:t>
            </a:r>
          </a:p>
          <a:p>
            <a:r>
              <a:rPr lang="en-US" b="1" dirty="0" smtClean="0">
                <a:solidFill>
                  <a:srgbClr val="0000FF"/>
                </a:solidFill>
                <a:cs typeface="Arial" pitchFamily="34" charset="0"/>
              </a:rPr>
              <a:t>Dr. Anne Merriman, Founder &amp; Director, International Programmer, Hospice Africa, Uganda,</a:t>
            </a:r>
          </a:p>
          <a:p>
            <a:r>
              <a:rPr lang="en-US" b="1" dirty="0" smtClean="0">
                <a:solidFill>
                  <a:srgbClr val="0000FF"/>
                </a:solidFill>
                <a:cs typeface="Arial" pitchFamily="34" charset="0"/>
              </a:rPr>
              <a:t>nominated for Nobel Peace Prize</a:t>
            </a:r>
          </a:p>
        </p:txBody>
      </p:sp>
    </p:spTree>
  </p:cSld>
  <p:clrMapOvr>
    <a:masterClrMapping/>
  </p:clrMapOvr>
  <p:transition xmlns:p14="http://schemas.microsoft.com/office/powerpoint/2010/main" advTm="35000">
    <p:circl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4495800" cy="51435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495800" y="0"/>
            <a:ext cx="4648200" cy="51435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085.PNG"/>
          <p:cNvPicPr>
            <a:picLocks noChangeAspect="1"/>
          </p:cNvPicPr>
          <p:nvPr/>
        </p:nvPicPr>
        <p:blipFill>
          <a:blip r:embed="rId2" cstate="print"/>
          <a:srcRect t="8647"/>
          <a:stretch>
            <a:fillRect/>
          </a:stretch>
        </p:blipFill>
        <p:spPr>
          <a:xfrm>
            <a:off x="0" y="0"/>
            <a:ext cx="4555892" cy="5067300"/>
          </a:xfrm>
          <a:prstGeom prst="rect">
            <a:avLst/>
          </a:prstGeom>
        </p:spPr>
      </p:pic>
      <p:pic>
        <p:nvPicPr>
          <p:cNvPr id="3" name="Picture 2" descr="IMG_0086.PNG"/>
          <p:cNvPicPr>
            <a:picLocks noChangeAspect="1"/>
          </p:cNvPicPr>
          <p:nvPr/>
        </p:nvPicPr>
        <p:blipFill>
          <a:blip r:embed="rId3" cstate="print"/>
          <a:srcRect t="8647"/>
          <a:stretch>
            <a:fillRect/>
          </a:stretch>
        </p:blipFill>
        <p:spPr>
          <a:xfrm>
            <a:off x="4572000" y="0"/>
            <a:ext cx="4572000" cy="50673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0088.PNG"/>
          <p:cNvPicPr>
            <a:picLocks noChangeAspect="1"/>
          </p:cNvPicPr>
          <p:nvPr/>
        </p:nvPicPr>
        <p:blipFill>
          <a:blip r:embed="rId2" cstate="print"/>
          <a:srcRect t="10045"/>
          <a:stretch>
            <a:fillRect/>
          </a:stretch>
        </p:blipFill>
        <p:spPr>
          <a:xfrm>
            <a:off x="0" y="0"/>
            <a:ext cx="4485756" cy="5086350"/>
          </a:xfrm>
          <a:prstGeom prst="rect">
            <a:avLst/>
          </a:prstGeom>
        </p:spPr>
      </p:pic>
      <p:pic>
        <p:nvPicPr>
          <p:cNvPr id="3" name="Picture 2" descr="IMG_0089.PNG"/>
          <p:cNvPicPr>
            <a:picLocks noChangeAspect="1"/>
          </p:cNvPicPr>
          <p:nvPr/>
        </p:nvPicPr>
        <p:blipFill>
          <a:blip r:embed="rId3" cstate="print"/>
          <a:srcRect t="10000"/>
          <a:stretch>
            <a:fillRect/>
          </a:stretch>
        </p:blipFill>
        <p:spPr>
          <a:xfrm>
            <a:off x="4419600" y="0"/>
            <a:ext cx="4724400" cy="51435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85750"/>
            <a:ext cx="7924800" cy="4647426"/>
          </a:xfrm>
          <a:prstGeom prst="rect">
            <a:avLst/>
          </a:prstGeom>
          <a:noFill/>
        </p:spPr>
        <p:txBody>
          <a:bodyPr wrap="square" rtlCol="0">
            <a:spAutoFit/>
          </a:bodyPr>
          <a:lstStyle/>
          <a:p>
            <a:pPr>
              <a:spcBef>
                <a:spcPts val="600"/>
              </a:spcBef>
              <a:spcAft>
                <a:spcPts val="600"/>
              </a:spcAft>
            </a:pPr>
            <a:r>
              <a:rPr lang="en-US" sz="2400" b="1" dirty="0" smtClean="0">
                <a:cs typeface="Arial" pitchFamily="34" charset="0"/>
              </a:rPr>
              <a:t>WHO Strategy 2014-2023 - A Traditional Medicine and Complementary Medicine </a:t>
            </a:r>
            <a:r>
              <a:rPr lang="en-US" sz="2000" dirty="0" smtClean="0">
                <a:cs typeface="Arial" pitchFamily="34" charset="0"/>
              </a:rPr>
              <a:t/>
            </a:r>
            <a:br>
              <a:rPr lang="en-US" sz="2000" dirty="0" smtClean="0">
                <a:cs typeface="Arial" pitchFamily="34" charset="0"/>
              </a:rPr>
            </a:br>
            <a:endParaRPr lang="en-US" sz="2000" dirty="0" smtClean="0">
              <a:cs typeface="Arial" pitchFamily="34" charset="0"/>
            </a:endParaRPr>
          </a:p>
          <a:p>
            <a:pPr>
              <a:spcBef>
                <a:spcPts val="600"/>
              </a:spcBef>
              <a:spcAft>
                <a:spcPts val="600"/>
              </a:spcAft>
            </a:pPr>
            <a:r>
              <a:rPr lang="en-US" sz="2400" dirty="0" smtClean="0">
                <a:solidFill>
                  <a:srgbClr val="C00000"/>
                </a:solidFill>
                <a:cs typeface="Arial" pitchFamily="34" charset="0"/>
              </a:rPr>
              <a:t>Clinical Research on Drugless Therapy which is One of The Millennium Goals of United Nations</a:t>
            </a:r>
          </a:p>
          <a:p>
            <a:pPr>
              <a:spcBef>
                <a:spcPts val="600"/>
              </a:spcBef>
              <a:spcAft>
                <a:spcPts val="600"/>
              </a:spcAft>
            </a:pPr>
            <a:r>
              <a:rPr lang="en-US" sz="600" dirty="0" smtClean="0">
                <a:cs typeface="Arial" pitchFamily="34" charset="0"/>
              </a:rPr>
              <a:t/>
            </a:r>
            <a:br>
              <a:rPr lang="en-US" sz="600" dirty="0" smtClean="0">
                <a:cs typeface="Arial" pitchFamily="34" charset="0"/>
              </a:rPr>
            </a:br>
            <a:r>
              <a:rPr lang="en-US" sz="2400" b="1" dirty="0" smtClean="0">
                <a:cs typeface="Arial" pitchFamily="34" charset="0"/>
              </a:rPr>
              <a:t>Bhaktamar - </a:t>
            </a:r>
            <a:r>
              <a:rPr lang="en-US" sz="2400" dirty="0" smtClean="0">
                <a:cs typeface="Arial" pitchFamily="34" charset="0"/>
              </a:rPr>
              <a:t>A Drugless therapy is similar to Biosimilar but the drug does not have physical form and has been approved by various Doctors as Complementary medicine to…. </a:t>
            </a:r>
          </a:p>
          <a:p>
            <a:pPr>
              <a:spcBef>
                <a:spcPts val="600"/>
              </a:spcBef>
              <a:spcAft>
                <a:spcPts val="600"/>
              </a:spcAft>
            </a:pPr>
            <a:r>
              <a:rPr lang="en-US" sz="2400" dirty="0" smtClean="0">
                <a:cs typeface="Arial" pitchFamily="34" charset="0"/>
              </a:rPr>
              <a:t>Improve Quality of Life of Individuals suffering from Dreadful disease.</a:t>
            </a:r>
            <a:br>
              <a:rPr lang="en-US" sz="2400" dirty="0" smtClean="0">
                <a:cs typeface="Arial" pitchFamily="34" charset="0"/>
              </a:rPr>
            </a:br>
            <a:r>
              <a:rPr lang="en-US" sz="2400" dirty="0" smtClean="0">
                <a:cs typeface="Arial" pitchFamily="34" charset="0"/>
              </a:rPr>
              <a:t>Life saving mechanism restoring health and peace.</a:t>
            </a:r>
            <a:br>
              <a:rPr lang="en-US" sz="2400" dirty="0" smtClean="0">
                <a:cs typeface="Arial" pitchFamily="34" charset="0"/>
              </a:rPr>
            </a:br>
            <a:r>
              <a:rPr lang="en-US" sz="2400" dirty="0" smtClean="0">
                <a:cs typeface="Arial" pitchFamily="34" charset="0"/>
              </a:rPr>
              <a:t>The side effects are tranquility and peace.</a:t>
            </a: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209551"/>
            <a:ext cx="8153400" cy="4585871"/>
          </a:xfrm>
          <a:prstGeom prst="rect">
            <a:avLst/>
          </a:prstGeom>
          <a:noFill/>
        </p:spPr>
        <p:txBody>
          <a:bodyPr wrap="square" rtlCol="0">
            <a:spAutoFit/>
          </a:bodyPr>
          <a:lstStyle/>
          <a:p>
            <a:pPr>
              <a:spcBef>
                <a:spcPts val="600"/>
              </a:spcBef>
              <a:spcAft>
                <a:spcPts val="600"/>
              </a:spcAft>
            </a:pPr>
            <a:r>
              <a:rPr lang="en-US" sz="2000" b="1" dirty="0" smtClean="0">
                <a:cs typeface="Arial" pitchFamily="34" charset="0"/>
              </a:rPr>
              <a:t>Criteria:</a:t>
            </a:r>
            <a:endParaRPr lang="en-US" sz="2000" dirty="0" smtClean="0">
              <a:cs typeface="Arial" pitchFamily="34" charset="0"/>
            </a:endParaRPr>
          </a:p>
          <a:p>
            <a:endParaRPr lang="en-US" sz="700" dirty="0" smtClean="0">
              <a:cs typeface="Arial" pitchFamily="34" charset="0"/>
            </a:endParaRPr>
          </a:p>
          <a:p>
            <a:r>
              <a:rPr lang="en-US" sz="2000" dirty="0" smtClean="0">
                <a:cs typeface="Arial" pitchFamily="34" charset="0"/>
              </a:rPr>
              <a:t>The approach of this therapy is based upon the activation of Endogenous repairing mechanism or compensatory mechanism achieved by recitation of some Mantras from Bhaktamar, by generating a complete faith in the remedial value of the employed therapy. </a:t>
            </a:r>
          </a:p>
          <a:p>
            <a:endParaRPr lang="en-US" sz="2000" dirty="0" smtClean="0">
              <a:cs typeface="Arial" pitchFamily="34" charset="0"/>
            </a:endParaRPr>
          </a:p>
          <a:p>
            <a:r>
              <a:rPr lang="en-US" sz="2000" dirty="0" smtClean="0">
                <a:cs typeface="Arial" pitchFamily="34" charset="0"/>
              </a:rPr>
              <a:t>As this does not involve use of any Drug.  This does not come in the ambit of Drug and Cosmetic Act year 1948. So the question of getting any approval from any FDA or Drug controlling Authority does not arise.</a:t>
            </a:r>
          </a:p>
          <a:p>
            <a:endParaRPr lang="en-US" sz="2000" dirty="0" smtClean="0">
              <a:cs typeface="Arial" pitchFamily="34" charset="0"/>
            </a:endParaRPr>
          </a:p>
          <a:p>
            <a:r>
              <a:rPr lang="en-US" sz="2000" dirty="0" smtClean="0">
                <a:cs typeface="Arial" pitchFamily="34" charset="0"/>
              </a:rPr>
              <a:t>It also does not  come under Magic Drug Act- proven it is magical trait curing Incurable diseases supported by Clinical Evidences and Certification by Renowned Oncologist Dr.Ajay Mehta , Central India Cancer Research Institute, Nagpur, Maharashtra, India.</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838200" y="1276350"/>
            <a:ext cx="7239000"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800" dirty="0" smtClean="0"/>
              <a:t>To </a:t>
            </a:r>
            <a:r>
              <a:rPr lang="en-US" sz="2800" dirty="0"/>
              <a:t>determine the efficiency of </a:t>
            </a:r>
            <a:r>
              <a:rPr lang="en-US" sz="2800" dirty="0" smtClean="0"/>
              <a:t>Mantra </a:t>
            </a:r>
            <a:r>
              <a:rPr lang="en-US" sz="2800" dirty="0"/>
              <a:t>&amp; </a:t>
            </a:r>
            <a:r>
              <a:rPr lang="en-US" sz="2800" dirty="0" smtClean="0"/>
              <a:t>Meditation Chanting Program </a:t>
            </a:r>
            <a:r>
              <a:rPr lang="en-US" sz="2800" dirty="0"/>
              <a:t>in improving stress related outcomes (anxiety, depression, </a:t>
            </a:r>
            <a:r>
              <a:rPr lang="en-US" sz="2800" dirty="0" smtClean="0"/>
              <a:t>stress/distress/mental health)</a:t>
            </a:r>
          </a:p>
          <a:p>
            <a:pPr marL="0" marR="0" lvl="0" indent="0" algn="just" defTabSz="914400" rtl="0" eaLnBrk="1" fontAlgn="base" latinLnBrk="0" hangingPunct="1">
              <a:lnSpc>
                <a:spcPct val="100000"/>
              </a:lnSpc>
              <a:spcBef>
                <a:spcPct val="0"/>
              </a:spcBef>
              <a:spcAft>
                <a:spcPct val="0"/>
              </a:spcAft>
              <a:buClrTx/>
              <a:buSzTx/>
              <a:buFontTx/>
              <a:buNone/>
              <a:tabLst/>
            </a:pPr>
            <a:r>
              <a:rPr lang="en-US" sz="2800" dirty="0" smtClean="0"/>
              <a:t>By Mantra Chanting and creative visualization – fear changes to positive mood related </a:t>
            </a:r>
            <a:r>
              <a:rPr lang="en-US" sz="2800" dirty="0"/>
              <a:t>to quality of </a:t>
            </a:r>
            <a:r>
              <a:rPr lang="en-US" sz="2800" dirty="0" smtClean="0"/>
              <a:t>life.</a:t>
            </a:r>
            <a:endParaRPr lang="en-US" sz="2800" dirty="0"/>
          </a:p>
        </p:txBody>
      </p:sp>
      <p:sp>
        <p:nvSpPr>
          <p:cNvPr id="3" name="TextBox 2"/>
          <p:cNvSpPr txBox="1"/>
          <p:nvPr/>
        </p:nvSpPr>
        <p:spPr>
          <a:xfrm>
            <a:off x="838200" y="361950"/>
            <a:ext cx="1854995" cy="584775"/>
          </a:xfrm>
          <a:prstGeom prst="rect">
            <a:avLst/>
          </a:prstGeom>
          <a:noFill/>
        </p:spPr>
        <p:txBody>
          <a:bodyPr wrap="none" rtlCol="0">
            <a:spAutoFit/>
          </a:bodyPr>
          <a:lstStyle/>
          <a:p>
            <a:r>
              <a:rPr lang="en-US" sz="3200" b="1" dirty="0"/>
              <a:t>Objective</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p:cNvSpPr>
            <a:spLocks noGrp="1" noChangeArrowheads="1"/>
          </p:cNvSpPr>
          <p:nvPr>
            <p:ph type="subTitle" idx="1"/>
          </p:nvPr>
        </p:nvSpPr>
        <p:spPr>
          <a:xfrm>
            <a:off x="762000" y="1143000"/>
            <a:ext cx="6705600" cy="857250"/>
          </a:xfrm>
          <a:noFill/>
          <a:ln w="9525">
            <a:noFill/>
            <a:miter lim="800000"/>
            <a:headEnd/>
            <a:tailEnd/>
          </a:ln>
          <a:effectLst/>
        </p:spPr>
        <p:txBody>
          <a:bodyPr anchor="ctr">
            <a:normAutofit fontScale="92500" lnSpcReduction="10000"/>
          </a:bodyPr>
          <a:lstStyle/>
          <a:p>
            <a:pPr algn="l">
              <a:defRPr/>
            </a:pPr>
            <a:r>
              <a:rPr lang="en-US" sz="2800" dirty="0">
                <a:solidFill>
                  <a:schemeClr val="tx1"/>
                </a:solidFill>
              </a:rPr>
              <a:t>To be a leading organization advocating   </a:t>
            </a:r>
            <a:r>
              <a:rPr lang="en-US" sz="2800" dirty="0" smtClean="0">
                <a:solidFill>
                  <a:schemeClr val="tx1"/>
                </a:solidFill>
              </a:rPr>
              <a:t>the </a:t>
            </a:r>
            <a:r>
              <a:rPr lang="en-US" sz="2800" dirty="0">
                <a:solidFill>
                  <a:schemeClr val="tx1"/>
                </a:solidFill>
              </a:rPr>
              <a:t>power of Bhaktamar Stotra</a:t>
            </a:r>
          </a:p>
        </p:txBody>
      </p:sp>
      <p:sp>
        <p:nvSpPr>
          <p:cNvPr id="6146" name="Rectangle 2"/>
          <p:cNvSpPr>
            <a:spLocks noGrp="1" noChangeArrowheads="1"/>
          </p:cNvSpPr>
          <p:nvPr>
            <p:ph type="ctrTitle"/>
          </p:nvPr>
        </p:nvSpPr>
        <p:spPr>
          <a:xfrm>
            <a:off x="609600" y="171450"/>
            <a:ext cx="2286000" cy="571500"/>
          </a:xfrm>
        </p:spPr>
        <p:txBody>
          <a:bodyPr>
            <a:normAutofit/>
          </a:bodyPr>
          <a:lstStyle/>
          <a:p>
            <a:pPr algn="l">
              <a:buFont typeface="Wingdings" pitchFamily="2" charset="2"/>
              <a:buNone/>
            </a:pPr>
            <a:r>
              <a:rPr sz="2800" smtClean="0">
                <a:solidFill>
                  <a:schemeClr val="tx1"/>
                </a:solidFill>
                <a:latin typeface="+mn-lt"/>
                <a:ea typeface="+mn-ea"/>
                <a:cs typeface="Arial" pitchFamily="34" charset="0"/>
              </a:rPr>
              <a:t>Mission</a:t>
            </a:r>
          </a:p>
        </p:txBody>
      </p:sp>
      <p:sp>
        <p:nvSpPr>
          <p:cNvPr id="6148" name="Text Box 13"/>
          <p:cNvSpPr txBox="1">
            <a:spLocks noChangeArrowheads="1"/>
          </p:cNvSpPr>
          <p:nvPr/>
        </p:nvSpPr>
        <p:spPr bwMode="auto">
          <a:xfrm>
            <a:off x="1355727" y="2942035"/>
            <a:ext cx="184731" cy="369332"/>
          </a:xfrm>
          <a:prstGeom prst="rect">
            <a:avLst/>
          </a:prstGeom>
          <a:noFill/>
          <a:ln w="9525">
            <a:noFill/>
            <a:miter lim="800000"/>
            <a:headEnd/>
            <a:tailEnd/>
          </a:ln>
        </p:spPr>
        <p:txBody>
          <a:bodyPr wrap="none">
            <a:spAutoFit/>
          </a:bodyPr>
          <a:lstStyle/>
          <a:p>
            <a:pPr eaLnBrk="0" hangingPunct="0"/>
            <a:endParaRPr lang="en-US" dirty="0"/>
          </a:p>
        </p:txBody>
      </p:sp>
      <p:sp>
        <p:nvSpPr>
          <p:cNvPr id="6149" name="Rectangle 16"/>
          <p:cNvSpPr>
            <a:spLocks noChangeArrowheads="1"/>
          </p:cNvSpPr>
          <p:nvPr/>
        </p:nvSpPr>
        <p:spPr bwMode="auto">
          <a:xfrm>
            <a:off x="457200" y="2266951"/>
            <a:ext cx="8458200" cy="1818959"/>
          </a:xfrm>
          <a:prstGeom prst="rect">
            <a:avLst/>
          </a:prstGeom>
          <a:noFill/>
          <a:ln w="9525">
            <a:noFill/>
            <a:miter lim="800000"/>
            <a:headEnd/>
            <a:tailEnd/>
          </a:ln>
        </p:spPr>
        <p:txBody>
          <a:bodyPr wrap="square">
            <a:spAutoFit/>
          </a:bodyPr>
          <a:lstStyle/>
          <a:p>
            <a:pPr marL="0" lvl="1" eaLnBrk="0" hangingPunct="0">
              <a:lnSpc>
                <a:spcPct val="170000"/>
              </a:lnSpc>
              <a:buClr>
                <a:schemeClr val="tx1"/>
              </a:buClr>
              <a:buFont typeface="Wingdings" pitchFamily="2" charset="2"/>
              <a:buChar char="Ø"/>
            </a:pPr>
            <a:r>
              <a:rPr lang="en-US" sz="2200" dirty="0"/>
              <a:t>Bhaktamar is a very powerful </a:t>
            </a:r>
            <a:r>
              <a:rPr lang="en-US" sz="2200" dirty="0" smtClean="0"/>
              <a:t>healing tool.</a:t>
            </a:r>
            <a:endParaRPr lang="en-US" sz="2200" dirty="0"/>
          </a:p>
          <a:p>
            <a:pPr marL="0" lvl="1" eaLnBrk="0" hangingPunct="0">
              <a:lnSpc>
                <a:spcPct val="170000"/>
              </a:lnSpc>
              <a:buClr>
                <a:schemeClr val="tx1"/>
              </a:buClr>
              <a:buFont typeface="Wingdings" pitchFamily="2" charset="2"/>
              <a:buChar char="Ø"/>
            </a:pPr>
            <a:r>
              <a:rPr lang="en-US" sz="2200" dirty="0"/>
              <a:t>It </a:t>
            </a:r>
            <a:r>
              <a:rPr lang="en-US" sz="2200" dirty="0" smtClean="0"/>
              <a:t> is  faith based healing.</a:t>
            </a:r>
            <a:endParaRPr lang="en-US" sz="2200" dirty="0"/>
          </a:p>
          <a:p>
            <a:pPr marL="0" lvl="1" eaLnBrk="0" hangingPunct="0">
              <a:lnSpc>
                <a:spcPct val="170000"/>
              </a:lnSpc>
              <a:buClr>
                <a:schemeClr val="tx1"/>
              </a:buClr>
              <a:buFont typeface="Wingdings" pitchFamily="2" charset="2"/>
              <a:buChar char="Ø"/>
            </a:pPr>
            <a:r>
              <a:rPr lang="en-US" sz="2200" dirty="0"/>
              <a:t>If chanted methodically and with full belief.</a:t>
            </a:r>
          </a:p>
        </p:txBody>
      </p:sp>
      <p:sp>
        <p:nvSpPr>
          <p:cNvPr id="6150" name="AutoShape 17"/>
          <p:cNvSpPr>
            <a:spLocks noChangeArrowheads="1"/>
          </p:cNvSpPr>
          <p:nvPr/>
        </p:nvSpPr>
        <p:spPr bwMode="auto">
          <a:xfrm>
            <a:off x="533400" y="228600"/>
            <a:ext cx="2438400" cy="857250"/>
          </a:xfrm>
          <a:prstGeom prst="flowChartAlternateProcess">
            <a:avLst/>
          </a:prstGeom>
          <a:noFill/>
          <a:ln w="9525">
            <a:noFill/>
            <a:miter lim="800000"/>
            <a:headEnd/>
            <a:tailEnd/>
          </a:ln>
          <a:effectLst/>
        </p:spPr>
        <p:txBody>
          <a:bodyPr anchor="ctr"/>
          <a:lstStyle/>
          <a:p>
            <a:pPr algn="ctr">
              <a:defRPr/>
            </a:pPr>
            <a:endParaRPr lang="en-US" sz="2400" dirty="0">
              <a:solidFill>
                <a:schemeClr val="bg1"/>
              </a:solidFill>
              <a:effectLst>
                <a:outerShdw blurRad="38100" dist="38100" dir="2700000" algn="tl">
                  <a:srgbClr val="00000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ChangeArrowheads="1"/>
          </p:cNvSpPr>
          <p:nvPr/>
        </p:nvSpPr>
        <p:spPr bwMode="auto">
          <a:xfrm>
            <a:off x="3048000" y="2343150"/>
            <a:ext cx="5562600" cy="209288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2000" dirty="0">
                <a:solidFill>
                  <a:srgbClr val="FF0000"/>
                </a:solidFill>
                <a:latin typeface="Times New Roman" pitchFamily="18" charset="0"/>
                <a:ea typeface="Calibri" pitchFamily="34" charset="0"/>
                <a:cs typeface="Times New Roman" pitchFamily="18" charset="0"/>
              </a:rPr>
              <a:t>This information is not intended nor it should be interpreted as preaching religion</a:t>
            </a:r>
            <a:r>
              <a:rPr lang="en-US" dirty="0">
                <a:latin typeface="Times New Roman" pitchFamily="18" charset="0"/>
                <a:ea typeface="Calibri" pitchFamily="34" charset="0"/>
                <a:cs typeface="Times New Roman" pitchFamily="18" charset="0"/>
              </a:rPr>
              <a:t>. </a:t>
            </a:r>
            <a:endParaRPr lang="en-US"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dirty="0" smtClean="0">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dirty="0" smtClean="0">
                <a:latin typeface="Times New Roman" pitchFamily="18" charset="0"/>
                <a:ea typeface="Calibri" pitchFamily="34" charset="0"/>
                <a:cs typeface="Times New Roman" pitchFamily="18" charset="0"/>
              </a:rPr>
              <a:t>You </a:t>
            </a:r>
            <a:r>
              <a:rPr lang="en-US" dirty="0">
                <a:latin typeface="Times New Roman" pitchFamily="18" charset="0"/>
                <a:ea typeface="Calibri" pitchFamily="34" charset="0"/>
                <a:cs typeface="Times New Roman" pitchFamily="18" charset="0"/>
              </a:rPr>
              <a:t>should see the meaning of </a:t>
            </a:r>
            <a:r>
              <a:rPr lang="en-US" dirty="0" smtClean="0">
                <a:latin typeface="Times New Roman" pitchFamily="18" charset="0"/>
                <a:ea typeface="Calibri" pitchFamily="34" charset="0"/>
                <a:cs typeface="Times New Roman" pitchFamily="18" charset="0"/>
              </a:rPr>
              <a:t> </a:t>
            </a:r>
            <a:r>
              <a:rPr lang="en-US" dirty="0" smtClean="0">
                <a:solidFill>
                  <a:srgbClr val="FF0000"/>
                </a:solidFill>
                <a:latin typeface="Times New Roman" pitchFamily="18" charset="0"/>
                <a:ea typeface="Calibri" pitchFamily="34" charset="0"/>
                <a:cs typeface="Times New Roman" pitchFamily="18" charset="0"/>
              </a:rPr>
              <a:t>BHAKTAMAR </a:t>
            </a:r>
          </a:p>
          <a:p>
            <a:pPr marL="0" marR="0" lvl="0" indent="0" algn="just" defTabSz="914400" rtl="0" eaLnBrk="1" fontAlgn="base" latinLnBrk="0" hangingPunct="1">
              <a:lnSpc>
                <a:spcPct val="100000"/>
              </a:lnSpc>
              <a:spcBef>
                <a:spcPct val="0"/>
              </a:spcBef>
              <a:spcAft>
                <a:spcPct val="0"/>
              </a:spcAft>
              <a:buClrTx/>
              <a:buSzTx/>
              <a:buFontTx/>
              <a:buNone/>
              <a:tabLst/>
            </a:pPr>
            <a:r>
              <a:rPr lang="en-US" dirty="0" smtClean="0">
                <a:solidFill>
                  <a:srgbClr val="FF0000"/>
                </a:solidFill>
                <a:latin typeface="Times New Roman" pitchFamily="18" charset="0"/>
                <a:ea typeface="Calibri" pitchFamily="34" charset="0"/>
                <a:cs typeface="Times New Roman" pitchFamily="18" charset="0"/>
              </a:rPr>
              <a:t> BHAKT </a:t>
            </a:r>
            <a:r>
              <a:rPr lang="en-US" dirty="0">
                <a:solidFill>
                  <a:srgbClr val="FF0000"/>
                </a:solidFill>
                <a:latin typeface="Times New Roman" pitchFamily="18" charset="0"/>
                <a:ea typeface="Calibri" pitchFamily="34" charset="0"/>
                <a:cs typeface="Times New Roman" pitchFamily="18" charset="0"/>
              </a:rPr>
              <a:t>= DEVOTEE, AMAR = IMMORTAL. </a:t>
            </a:r>
            <a:endParaRPr lang="en-US" dirty="0" smtClean="0">
              <a:solidFill>
                <a:srgbClr val="FF0000"/>
              </a:solidFill>
              <a:latin typeface="Times New Roman" pitchFamily="18"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lang="en-US" dirty="0" smtClean="0">
                <a:latin typeface="Times New Roman" pitchFamily="18" charset="0"/>
                <a:ea typeface="Calibri" pitchFamily="34" charset="0"/>
                <a:cs typeface="Times New Roman" pitchFamily="18" charset="0"/>
              </a:rPr>
              <a:t>All Human being becomes </a:t>
            </a:r>
            <a:r>
              <a:rPr lang="en-US" dirty="0">
                <a:latin typeface="Times New Roman" pitchFamily="18" charset="0"/>
                <a:ea typeface="Calibri" pitchFamily="34" charset="0"/>
                <a:cs typeface="Times New Roman" pitchFamily="18" charset="0"/>
              </a:rPr>
              <a:t>immortal by chanting shlokas with full </a:t>
            </a:r>
            <a:r>
              <a:rPr lang="en-US" dirty="0" smtClean="0">
                <a:latin typeface="Times New Roman" pitchFamily="18" charset="0"/>
                <a:ea typeface="Calibri" pitchFamily="34" charset="0"/>
                <a:cs typeface="Times New Roman" pitchFamily="18" charset="0"/>
              </a:rPr>
              <a:t>devotion</a:t>
            </a:r>
            <a:endParaRPr lang="en-US" dirty="0">
              <a:latin typeface="Times New Roman" pitchFamily="18" charset="0"/>
              <a:ea typeface="Calibri" pitchFamily="34" charset="0"/>
              <a:cs typeface="Times New Roman" pitchFamily="18" charset="0"/>
            </a:endParaRPr>
          </a:p>
        </p:txBody>
      </p:sp>
      <p:sp>
        <p:nvSpPr>
          <p:cNvPr id="3" name="Content Placeholder 2"/>
          <p:cNvSpPr txBox="1">
            <a:spLocks/>
          </p:cNvSpPr>
          <p:nvPr/>
        </p:nvSpPr>
        <p:spPr>
          <a:xfrm>
            <a:off x="2971800" y="1200150"/>
            <a:ext cx="5638800" cy="1066800"/>
          </a:xfrm>
          <a:prstGeom prst="rect">
            <a:avLst/>
          </a:prstGeom>
        </p:spPr>
        <p:txBody>
          <a:bodyPr/>
          <a:lstStyle/>
          <a:p>
            <a:pPr marR="0" lvl="0" algn="l" defTabSz="914400" rtl="0" eaLnBrk="1" fontAlgn="auto" latinLnBrk="0" hangingPunct="1">
              <a:lnSpc>
                <a:spcPct val="100000"/>
              </a:lnSpc>
              <a:spcBef>
                <a:spcPts val="580"/>
              </a:spcBef>
              <a:spcAft>
                <a:spcPts val="0"/>
              </a:spcAft>
              <a:buClr>
                <a:schemeClr val="accent1"/>
              </a:buClr>
              <a:buSzPct val="85000"/>
              <a:tabLst/>
              <a:defRPr/>
            </a:pPr>
            <a:r>
              <a:rPr lang="en-US" dirty="0" smtClean="0">
                <a:latin typeface="Times New Roman" pitchFamily="18" charset="0"/>
                <a:ea typeface="Calibri" pitchFamily="34" charset="0"/>
                <a:cs typeface="Times New Roman" pitchFamily="18" charset="0"/>
              </a:rPr>
              <a:t>Devotee Mantungacharaya </a:t>
            </a:r>
            <a:r>
              <a:rPr lang="en-US" dirty="0">
                <a:latin typeface="Times New Roman" pitchFamily="18" charset="0"/>
                <a:ea typeface="Calibri" pitchFamily="34" charset="0"/>
                <a:cs typeface="Times New Roman" pitchFamily="18" charset="0"/>
              </a:rPr>
              <a:t>while </a:t>
            </a:r>
            <a:r>
              <a:rPr lang="en-US" dirty="0" smtClean="0">
                <a:latin typeface="Times New Roman" pitchFamily="18" charset="0"/>
                <a:ea typeface="Calibri" pitchFamily="34" charset="0"/>
                <a:cs typeface="Times New Roman" pitchFamily="18" charset="0"/>
              </a:rPr>
              <a:t>reciting the attributes </a:t>
            </a:r>
            <a:r>
              <a:rPr lang="en-US" dirty="0">
                <a:latin typeface="Times New Roman" pitchFamily="18" charset="0"/>
                <a:ea typeface="Calibri" pitchFamily="34" charset="0"/>
                <a:cs typeface="Times New Roman" pitchFamily="18" charset="0"/>
              </a:rPr>
              <a:t>of the vulnerable </a:t>
            </a:r>
            <a:r>
              <a:rPr lang="en-US" dirty="0" smtClean="0">
                <a:latin typeface="Times New Roman" pitchFamily="18" charset="0"/>
                <a:ea typeface="Calibri" pitchFamily="34" charset="0"/>
                <a:cs typeface="Times New Roman" pitchFamily="18" charset="0"/>
              </a:rPr>
              <a:t>detached  Lord </a:t>
            </a:r>
            <a:r>
              <a:rPr lang="en-US" dirty="0">
                <a:latin typeface="Times New Roman" pitchFamily="18" charset="0"/>
                <a:ea typeface="Calibri" pitchFamily="34" charset="0"/>
                <a:cs typeface="Times New Roman" pitchFamily="18" charset="0"/>
              </a:rPr>
              <a:t>Adinath in this devotional poetic Stotra expressed the desire to become like h</a:t>
            </a:r>
            <a:r>
              <a:rPr kumimoji="0" lang="en-US" b="0" i="0" u="none" strike="noStrike" kern="1200" cap="none" spc="0" normalizeH="0" baseline="0" noProof="0" dirty="0" smtClean="0">
                <a:ln>
                  <a:noFill/>
                </a:ln>
                <a:solidFill>
                  <a:schemeClr val="tx1"/>
                </a:solidFill>
                <a:effectLst/>
                <a:uLnTx/>
                <a:uFillTx/>
                <a:latin typeface="+mn-lt"/>
                <a:ea typeface="+mn-ea"/>
                <a:cs typeface="+mn-cs"/>
              </a:rPr>
              <a:t>im.</a:t>
            </a:r>
          </a:p>
        </p:txBody>
      </p:sp>
      <p:pic>
        <p:nvPicPr>
          <p:cNvPr id="5" name="Picture 2"/>
          <p:cNvPicPr>
            <a:picLocks noChangeAspect="1" noChangeArrowheads="1"/>
          </p:cNvPicPr>
          <p:nvPr/>
        </p:nvPicPr>
        <p:blipFill>
          <a:blip r:embed="rId2" cstate="print"/>
          <a:srcRect/>
          <a:stretch>
            <a:fillRect/>
          </a:stretch>
        </p:blipFill>
        <p:spPr bwMode="auto">
          <a:xfrm>
            <a:off x="553995" y="971550"/>
            <a:ext cx="2113005" cy="2895600"/>
          </a:xfrm>
          <a:prstGeom prst="rect">
            <a:avLst/>
          </a:prstGeom>
          <a:noFill/>
          <a:ln w="9525">
            <a:noFill/>
            <a:miter lim="800000"/>
            <a:headEnd/>
            <a:tailEnd/>
          </a:ln>
        </p:spPr>
      </p:pic>
      <p:sp>
        <p:nvSpPr>
          <p:cNvPr id="6" name="Rectangle 5"/>
          <p:cNvSpPr/>
          <p:nvPr/>
        </p:nvSpPr>
        <p:spPr>
          <a:xfrm>
            <a:off x="457200" y="4019550"/>
            <a:ext cx="2362200" cy="3047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solidFill>
                  <a:srgbClr val="0066FF"/>
                </a:solidFill>
              </a:rPr>
              <a:t>Acharya </a:t>
            </a:r>
            <a:r>
              <a:rPr lang="en-US" b="1" dirty="0" smtClean="0">
                <a:solidFill>
                  <a:srgbClr val="0066FF"/>
                </a:solidFill>
              </a:rPr>
              <a:t>Mantungaji</a:t>
            </a:r>
            <a:endParaRPr lang="en-US" b="1" dirty="0">
              <a:solidFill>
                <a:srgbClr val="0066FF"/>
              </a:solidFill>
            </a:endParaRPr>
          </a:p>
        </p:txBody>
      </p:sp>
      <p:sp>
        <p:nvSpPr>
          <p:cNvPr id="7" name="Rectangle 6"/>
          <p:cNvSpPr/>
          <p:nvPr/>
        </p:nvSpPr>
        <p:spPr>
          <a:xfrm>
            <a:off x="381000" y="209550"/>
            <a:ext cx="6858000" cy="707886"/>
          </a:xfrm>
          <a:prstGeom prst="rect">
            <a:avLst/>
          </a:prstGeom>
        </p:spPr>
        <p:txBody>
          <a:bodyPr wrap="square">
            <a:spAutoFit/>
          </a:bodyPr>
          <a:lstStyle/>
          <a:p>
            <a:pPr lvl="0">
              <a:spcBef>
                <a:spcPts val="580"/>
              </a:spcBef>
              <a:buClr>
                <a:schemeClr val="accent1"/>
              </a:buClr>
              <a:buSzPct val="85000"/>
              <a:defRPr/>
            </a:pPr>
            <a:r>
              <a:rPr lang="en-US" sz="2000" dirty="0" smtClean="0">
                <a:latin typeface="Times New Roman" pitchFamily="18" charset="0"/>
                <a:ea typeface="Calibri" pitchFamily="34" charset="0"/>
                <a:cs typeface="Times New Roman" pitchFamily="18" charset="0"/>
              </a:rPr>
              <a:t>Bhaktamar Stotra is composed by Acharaya Mantungaji has a very high place of pride in Jain holy literature.</a:t>
            </a:r>
            <a:endParaRPr lang="en-US" sz="2000" dirty="0">
              <a:latin typeface="Times New Roman" pitchFamily="18" charset="0"/>
              <a:ea typeface="Calibri"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81000" y="3028950"/>
            <a:ext cx="5715000" cy="175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R="0" lvl="0" algn="l" defTabSz="914400" rtl="0" eaLnBrk="1" fontAlgn="base" latinLnBrk="0" hangingPunct="1">
              <a:lnSpc>
                <a:spcPct val="100000"/>
              </a:lnSpc>
              <a:spcBef>
                <a:spcPct val="20000"/>
              </a:spcBef>
              <a:spcAft>
                <a:spcPct val="0"/>
              </a:spcAft>
              <a:buClr>
                <a:schemeClr val="accent1"/>
              </a:buClr>
              <a:buSzPct val="85000"/>
              <a:tabLst/>
              <a:defRPr/>
            </a:pPr>
            <a:r>
              <a:rPr kumimoji="0" lang="en-US" sz="2000" b="0" i="0" u="none" strike="noStrike" kern="1200" cap="none" spc="0" normalizeH="0" baseline="0" noProof="0" dirty="0" smtClean="0">
                <a:ln>
                  <a:noFill/>
                </a:ln>
                <a:effectLst/>
                <a:uLnTx/>
                <a:uFillTx/>
                <a:ea typeface="MS PGothic" pitchFamily="34" charset="-128"/>
                <a:cs typeface="Arial" pitchFamily="34" charset="0"/>
              </a:rPr>
              <a:t>Person who is suffering from dreadful disease,  </a:t>
            </a:r>
            <a:r>
              <a:rPr kumimoji="0" lang="en-US" sz="2000" i="0" u="sng" strike="noStrike" kern="1200" cap="none" spc="0" normalizeH="0" baseline="0" noProof="0" dirty="0" smtClean="0">
                <a:ln>
                  <a:noFill/>
                </a:ln>
                <a:effectLst/>
                <a:uLnTx/>
                <a:uFillTx/>
                <a:ea typeface="MS PGothic" pitchFamily="34" charset="-128"/>
                <a:cs typeface="Arial" pitchFamily="34" charset="0"/>
              </a:rPr>
              <a:t>ascites, a type of liver cancer </a:t>
            </a:r>
            <a:r>
              <a:rPr kumimoji="0" lang="en-US" sz="2000" b="0" i="0" u="none" strike="noStrike" kern="1200" cap="none" spc="0" normalizeH="0" baseline="0" noProof="0" dirty="0" smtClean="0">
                <a:ln>
                  <a:noFill/>
                </a:ln>
                <a:effectLst/>
                <a:uLnTx/>
                <a:uFillTx/>
                <a:ea typeface="MS PGothic" pitchFamily="34" charset="-128"/>
                <a:cs typeface="Arial" pitchFamily="34" charset="0"/>
              </a:rPr>
              <a:t>in which stomach bloats up, with lost hope of life</a:t>
            </a:r>
            <a:r>
              <a:rPr kumimoji="0" lang="en-US" sz="2000" b="0" i="0" u="none" strike="noStrike" kern="1200" cap="none" spc="0" normalizeH="0" noProof="0" dirty="0" smtClean="0">
                <a:ln>
                  <a:noFill/>
                </a:ln>
                <a:effectLst/>
                <a:uLnTx/>
                <a:uFillTx/>
                <a:ea typeface="MS PGothic" pitchFamily="34" charset="-128"/>
                <a:cs typeface="Arial" pitchFamily="34" charset="0"/>
              </a:rPr>
              <a:t> and in pathetic state </a:t>
            </a:r>
            <a:r>
              <a:rPr kumimoji="0" lang="en-US" sz="2000" b="0" i="0" u="none" strike="noStrike" kern="1200" cap="none" spc="0" normalizeH="0" baseline="0" noProof="0" dirty="0" smtClean="0">
                <a:ln>
                  <a:noFill/>
                </a:ln>
                <a:effectLst/>
                <a:uLnTx/>
                <a:uFillTx/>
                <a:ea typeface="MS PGothic" pitchFamily="34" charset="-128"/>
                <a:cs typeface="Arial" pitchFamily="34" charset="0"/>
              </a:rPr>
              <a:t>attain good health (becomes like Cupid) by chanting shloka and applying holy water of yantra</a:t>
            </a:r>
            <a:r>
              <a:rPr lang="en-US" sz="2000" dirty="0">
                <a:ea typeface="MS PGothic" pitchFamily="34" charset="-128"/>
                <a:cs typeface="Arial" pitchFamily="34" charset="0"/>
              </a:rPr>
              <a:t>.</a:t>
            </a:r>
            <a:endParaRPr kumimoji="0" lang="en-US" sz="2000" b="0" i="0" u="none" strike="noStrike" kern="1200" cap="none" spc="0" normalizeH="0" baseline="0" noProof="0" dirty="0" smtClean="0">
              <a:ln>
                <a:noFill/>
              </a:ln>
              <a:effectLst/>
              <a:uLnTx/>
              <a:uFillTx/>
              <a:ea typeface="MS PGothic" pitchFamily="34" charset="-128"/>
              <a:cs typeface="Arial" pitchFamily="34" charset="0"/>
            </a:endParaRPr>
          </a:p>
        </p:txBody>
      </p:sp>
      <p:sp>
        <p:nvSpPr>
          <p:cNvPr id="3" name="Content Placeholder 2"/>
          <p:cNvSpPr txBox="1">
            <a:spLocks/>
          </p:cNvSpPr>
          <p:nvPr/>
        </p:nvSpPr>
        <p:spPr>
          <a:xfrm>
            <a:off x="381000" y="666750"/>
            <a:ext cx="6172200" cy="1676400"/>
          </a:xfrm>
          <a:prstGeom prst="rect">
            <a:avLst/>
          </a:prstGeom>
        </p:spPr>
        <p:txBody>
          <a:bodyPr/>
          <a:lstStyle/>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Udbhuta bhishana jalodara bhara bhugnah,</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shochyam dasha mupagatas chuta jivitasha </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Twat pada pankaja rajomrita digdha deha </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Martya bhavanti makardhvaja tulya rupa 45</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r>
              <a:rPr kumimoji="0" lang="en-US" sz="2400" b="0" i="0" u="none" strike="noStrike" kern="1200" cap="none" spc="0" normalizeH="0" baseline="0" noProof="0" dirty="0" smtClean="0">
                <a:ln>
                  <a:noFill/>
                </a:ln>
                <a:solidFill>
                  <a:schemeClr val="tx1"/>
                </a:solidFill>
                <a:effectLst/>
                <a:uLnTx/>
                <a:uFillTx/>
                <a:cs typeface="Arial" pitchFamily="34" charset="0"/>
              </a:rPr>
              <a:t>                     </a:t>
            </a:r>
          </a:p>
          <a:p>
            <a:pPr marL="0" marR="0" lvl="0" indent="0" algn="l" defTabSz="914400" rtl="0" eaLnBrk="1" fontAlgn="auto" latinLnBrk="0" hangingPunct="1">
              <a:lnSpc>
                <a:spcPct val="100000"/>
              </a:lnSpc>
              <a:spcBef>
                <a:spcPct val="20000"/>
              </a:spcBef>
              <a:spcAft>
                <a:spcPts val="0"/>
              </a:spcAft>
              <a:buClr>
                <a:schemeClr val="accent3"/>
              </a:buClr>
              <a:buSzPct val="95000"/>
              <a:buFont typeface="Wingdings 2" pitchFamily="18" charset="2"/>
              <a:buNone/>
              <a:tabLst/>
              <a:defRPr/>
            </a:pPr>
            <a:endParaRPr kumimoji="0" lang="en-US" sz="2400" b="0" i="0" u="none" strike="noStrike" kern="1200" cap="none" spc="0" normalizeH="0" baseline="0" noProof="0" dirty="0" smtClean="0">
              <a:ln>
                <a:noFill/>
              </a:ln>
              <a:solidFill>
                <a:schemeClr val="tx1"/>
              </a:solidFill>
              <a:effectLst/>
              <a:uLnTx/>
              <a:uFillTx/>
              <a:cs typeface="Arial" pitchFamily="34" charset="0"/>
            </a:endParaRPr>
          </a:p>
        </p:txBody>
      </p:sp>
      <p:sp>
        <p:nvSpPr>
          <p:cNvPr id="4" name="TextBox 3"/>
          <p:cNvSpPr txBox="1"/>
          <p:nvPr/>
        </p:nvSpPr>
        <p:spPr>
          <a:xfrm>
            <a:off x="381000" y="209550"/>
            <a:ext cx="6053260" cy="523220"/>
          </a:xfrm>
          <a:prstGeom prst="rect">
            <a:avLst/>
          </a:prstGeom>
          <a:noFill/>
        </p:spPr>
        <p:txBody>
          <a:bodyPr wrap="none" rtlCol="0">
            <a:spAutoFit/>
          </a:bodyPr>
          <a:lstStyle/>
          <a:p>
            <a:r>
              <a:rPr lang="en-US" sz="2800" b="1" dirty="0" smtClean="0">
                <a:cs typeface="Arial" pitchFamily="34" charset="0"/>
              </a:rPr>
              <a:t>45 </a:t>
            </a:r>
            <a:r>
              <a:rPr lang="en-US" sz="2800" b="1" baseline="30000" dirty="0" smtClean="0">
                <a:cs typeface="Arial" pitchFamily="34" charset="0"/>
              </a:rPr>
              <a:t>th</a:t>
            </a:r>
            <a:r>
              <a:rPr lang="en-US" sz="2800" b="1" dirty="0" smtClean="0">
                <a:cs typeface="Arial" pitchFamily="34" charset="0"/>
              </a:rPr>
              <a:t> shloka relates to incurable disease</a:t>
            </a:r>
            <a:endParaRPr lang="en-US" sz="2800" b="1" dirty="0">
              <a:cs typeface="Arial" pitchFamily="34" charset="0"/>
            </a:endParaRPr>
          </a:p>
        </p:txBody>
      </p:sp>
      <p:pic>
        <p:nvPicPr>
          <p:cNvPr id="5" name="Picture 4" descr="IMG_1451.JPG"/>
          <p:cNvPicPr>
            <a:picLocks noChangeAspect="1"/>
          </p:cNvPicPr>
          <p:nvPr/>
        </p:nvPicPr>
        <p:blipFill>
          <a:blip r:embed="rId2" cstate="print"/>
          <a:stretch>
            <a:fillRect/>
          </a:stretch>
        </p:blipFill>
        <p:spPr>
          <a:xfrm>
            <a:off x="6019800" y="590550"/>
            <a:ext cx="2763371" cy="3086100"/>
          </a:xfrm>
          <a:prstGeom prst="rect">
            <a:avLst/>
          </a:prstGeom>
        </p:spPr>
      </p:pic>
      <p:sp>
        <p:nvSpPr>
          <p:cNvPr id="6" name="TextBox 5"/>
          <p:cNvSpPr txBox="1"/>
          <p:nvPr/>
        </p:nvSpPr>
        <p:spPr>
          <a:xfrm>
            <a:off x="381000" y="2571750"/>
            <a:ext cx="1342034" cy="461665"/>
          </a:xfrm>
          <a:prstGeom prst="rect">
            <a:avLst/>
          </a:prstGeom>
          <a:noFill/>
        </p:spPr>
        <p:txBody>
          <a:bodyPr wrap="none" rtlCol="0">
            <a:spAutoFit/>
          </a:bodyPr>
          <a:lstStyle/>
          <a:p>
            <a:r>
              <a:rPr lang="en-US" sz="2400" b="1" dirty="0" smtClean="0">
                <a:cs typeface="Arial" pitchFamily="34" charset="0"/>
              </a:rPr>
              <a:t>Meaning</a:t>
            </a:r>
            <a:endParaRPr lang="en-US" sz="2400" b="1" dirty="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533400" y="1485900"/>
            <a:ext cx="2667000" cy="548879"/>
          </a:xfrm>
        </p:spPr>
        <p:txBody>
          <a:bodyPr>
            <a:normAutofit fontScale="90000"/>
          </a:bodyPr>
          <a:lstStyle/>
          <a:p>
            <a:pPr algn="l" eaLnBrk="1" hangingPunct="1"/>
            <a:r>
              <a:rPr lang="en-US" sz="2800" b="1" dirty="0" smtClean="0">
                <a:solidFill>
                  <a:schemeClr val="tx1"/>
                </a:solidFill>
                <a:latin typeface="+mn-lt"/>
              </a:rPr>
              <a:t>SOUND THERAPY</a:t>
            </a:r>
          </a:p>
        </p:txBody>
      </p:sp>
      <p:sp>
        <p:nvSpPr>
          <p:cNvPr id="34819" name="Content Placeholder 2"/>
          <p:cNvSpPr>
            <a:spLocks noGrp="1"/>
          </p:cNvSpPr>
          <p:nvPr>
            <p:ph sz="quarter" idx="1"/>
          </p:nvPr>
        </p:nvSpPr>
        <p:spPr>
          <a:xfrm>
            <a:off x="762001" y="2057401"/>
            <a:ext cx="7927975" cy="2859881"/>
          </a:xfrm>
        </p:spPr>
        <p:txBody>
          <a:bodyPr>
            <a:normAutofit/>
          </a:bodyPr>
          <a:lstStyle/>
          <a:p>
            <a:pPr eaLnBrk="1" hangingPunct="1">
              <a:buClr>
                <a:schemeClr val="tx1"/>
              </a:buClr>
              <a:buFont typeface="Wingdings" pitchFamily="2" charset="2"/>
              <a:buChar char="Ø"/>
              <a:defRPr/>
            </a:pPr>
            <a:r>
              <a:rPr lang="en-US" sz="2000" dirty="0" smtClean="0"/>
              <a:t>Everything has particular vibratory frequency, every thought every word </a:t>
            </a:r>
            <a:r>
              <a:rPr lang="en-US" sz="2000" dirty="0"/>
              <a:t>a</a:t>
            </a:r>
            <a:r>
              <a:rPr lang="en-US" sz="2000" dirty="0" smtClean="0"/>
              <a:t>nd every emotion.</a:t>
            </a:r>
          </a:p>
          <a:p>
            <a:pPr eaLnBrk="1" hangingPunct="1">
              <a:buClr>
                <a:schemeClr val="tx1"/>
              </a:buClr>
              <a:buNone/>
              <a:defRPr/>
            </a:pPr>
            <a:endParaRPr lang="en-US" sz="2000" dirty="0" smtClean="0"/>
          </a:p>
          <a:p>
            <a:pPr eaLnBrk="1" hangingPunct="1">
              <a:buClr>
                <a:schemeClr val="tx1"/>
              </a:buClr>
              <a:buFont typeface="Wingdings" pitchFamily="2" charset="2"/>
              <a:buChar char="Ø"/>
              <a:defRPr/>
            </a:pPr>
            <a:r>
              <a:rPr lang="en-US" sz="2000" dirty="0" smtClean="0"/>
              <a:t>Realizing this fact ,that SOUND is the most powerful element .</a:t>
            </a:r>
          </a:p>
          <a:p>
            <a:pPr eaLnBrk="1" hangingPunct="1">
              <a:buClr>
                <a:schemeClr val="tx1"/>
              </a:buClr>
              <a:buFont typeface="Wingdings" pitchFamily="2" charset="2"/>
              <a:buChar char="Ø"/>
              <a:defRPr/>
            </a:pPr>
            <a:endParaRPr lang="en-US" sz="2000" dirty="0" smtClean="0"/>
          </a:p>
          <a:p>
            <a:pPr eaLnBrk="1" hangingPunct="1">
              <a:buClr>
                <a:schemeClr val="tx1"/>
              </a:buClr>
              <a:buFont typeface="Wingdings" pitchFamily="2" charset="2"/>
              <a:buChar char="Ø"/>
              <a:defRPr/>
            </a:pPr>
            <a:r>
              <a:rPr lang="en-US" sz="2000" dirty="0" smtClean="0"/>
              <a:t>Our ancient sages developed the science of MUSIC or SOUND Therapy, called bio waves or mantra collection of  MANTRA  is called  STOTRA.</a:t>
            </a:r>
          </a:p>
        </p:txBody>
      </p:sp>
      <p:sp>
        <p:nvSpPr>
          <p:cNvPr id="4" name="Title 1"/>
          <p:cNvSpPr txBox="1">
            <a:spLocks/>
          </p:cNvSpPr>
          <p:nvPr/>
        </p:nvSpPr>
        <p:spPr>
          <a:xfrm>
            <a:off x="533400" y="53578"/>
            <a:ext cx="8229600" cy="536972"/>
          </a:xfrm>
          <a:prstGeom prst="rect">
            <a:avLst/>
          </a:prstGeom>
        </p:spPr>
        <p:txBody>
          <a:bodyPr vert="horz" lIns="91440" tIns="45720" rIns="91440" bIns="45720" rtlCol="0" anchor="ctr">
            <a:normAutofit fontScale="975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effectLst/>
                <a:uLnTx/>
                <a:uFillTx/>
                <a:ea typeface="+mj-ea"/>
                <a:cs typeface="Arial" pitchFamily="34" charset="0"/>
              </a:rPr>
              <a:t>SCIENTIFIC ANALYSIS OF MANTRA</a:t>
            </a:r>
          </a:p>
        </p:txBody>
      </p:sp>
      <p:sp>
        <p:nvSpPr>
          <p:cNvPr id="5" name="Content Placeholder 2"/>
          <p:cNvSpPr txBox="1">
            <a:spLocks/>
          </p:cNvSpPr>
          <p:nvPr/>
        </p:nvSpPr>
        <p:spPr>
          <a:xfrm>
            <a:off x="762001" y="571500"/>
            <a:ext cx="6480175" cy="800100"/>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US" sz="2400" dirty="0" smtClean="0"/>
              <a:t> </a:t>
            </a:r>
            <a:r>
              <a:rPr lang="en-US" sz="2800" dirty="0" smtClean="0"/>
              <a:t>Music or sound therapy</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Char char="Ø"/>
              <a:tabLst/>
              <a:defRPr/>
            </a:pPr>
            <a:r>
              <a:rPr lang="en-US" sz="2800" dirty="0" smtClean="0"/>
              <a:t> Tranquility state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lang="en-US" sz="2400" dirty="0" smtClean="0">
              <a:solidFill>
                <a:srgbClr val="C0000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b="5325"/>
          <a:stretch>
            <a:fillRect/>
          </a:stretch>
        </p:blipFill>
        <p:spPr bwMode="auto">
          <a:xfrm>
            <a:off x="1" y="0"/>
            <a:ext cx="4191000" cy="5143500"/>
          </a:xfrm>
          <a:prstGeom prst="rect">
            <a:avLst/>
          </a:prstGeom>
          <a:noFill/>
          <a:ln w="9525">
            <a:noFill/>
            <a:miter lim="800000"/>
            <a:headEnd/>
            <a:tailEnd/>
          </a:ln>
          <a:effectLst/>
        </p:spPr>
      </p:pic>
      <p:sp>
        <p:nvSpPr>
          <p:cNvPr id="25603" name="PenDraw 1"/>
          <p:cNvSpPr>
            <a:spLocks noGrp="1" noRot="1" noChangeAspect="1" noMove="1" noResize="1" noEditPoints="1" noAdjustHandles="1" noChangeArrowheads="1" noTextEdit="1"/>
          </p:cNvSpPr>
          <p:nvPr/>
        </p:nvSpPr>
        <p:spPr>
          <a:xfrm>
            <a:off x="1800225" y="377190"/>
            <a:ext cx="138430" cy="586105"/>
          </a:xfrm>
          <a:prstGeom prst="rect">
            <a:avLst/>
          </a:prstGeom>
        </p:spPr>
      </p:sp>
      <p:sp>
        <p:nvSpPr>
          <p:cNvPr id="25604" name="PenDraw 2"/>
          <p:cNvSpPr>
            <a:spLocks noGrp="1" noRot="1" noChangeAspect="1" noMove="1" noResize="1" noEditPoints="1" noAdjustHandles="1" noChangeArrowheads="1" noTextEdit="1"/>
          </p:cNvSpPr>
          <p:nvPr/>
        </p:nvSpPr>
        <p:spPr>
          <a:xfrm>
            <a:off x="2195830" y="101600"/>
            <a:ext cx="465454" cy="2411095"/>
          </a:xfrm>
          <a:prstGeom prst="rect">
            <a:avLst/>
          </a:prstGeom>
        </p:spPr>
      </p:sp>
      <p:pic>
        <p:nvPicPr>
          <p:cNvPr id="5" name="Picture 2"/>
          <p:cNvPicPr>
            <a:picLocks noChangeAspect="1" noChangeArrowheads="1"/>
          </p:cNvPicPr>
          <p:nvPr/>
        </p:nvPicPr>
        <p:blipFill>
          <a:blip r:embed="rId3" cstate="print"/>
          <a:srcRect/>
          <a:stretch>
            <a:fillRect/>
          </a:stretch>
        </p:blipFill>
        <p:spPr bwMode="auto">
          <a:xfrm>
            <a:off x="4191000" y="0"/>
            <a:ext cx="4953000" cy="5143500"/>
          </a:xfrm>
          <a:prstGeom prst="rect">
            <a:avLst/>
          </a:prstGeom>
          <a:noFill/>
          <a:ln w="9525">
            <a:noFill/>
            <a:miter lim="800000"/>
            <a:headEnd/>
            <a:tailEnd/>
          </a:ln>
          <a:effectLst/>
        </p:spPr>
      </p:pic>
    </p:spTree>
    <p:extLst>
      <p:ext uri="{BB962C8B-B14F-4D97-AF65-F5344CB8AC3E}">
        <p14:creationId xmlns:p14="http://schemas.microsoft.com/office/powerpoint/2010/main" val="316769048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685800" y="361950"/>
            <a:ext cx="3733800" cy="625079"/>
          </a:xfrm>
        </p:spPr>
        <p:txBody>
          <a:bodyPr>
            <a:normAutofit/>
          </a:bodyPr>
          <a:lstStyle/>
          <a:p>
            <a:pPr eaLnBrk="1" hangingPunct="1"/>
            <a:r>
              <a:rPr lang="en-US" sz="2800" dirty="0" smtClean="0">
                <a:solidFill>
                  <a:schemeClr val="tx1"/>
                </a:solidFill>
                <a:latin typeface="+mn-lt"/>
              </a:rPr>
              <a:t>AT PHYSICAL LEVEL </a:t>
            </a:r>
          </a:p>
        </p:txBody>
      </p:sp>
      <p:sp>
        <p:nvSpPr>
          <p:cNvPr id="35843" name="Content Placeholder 2"/>
          <p:cNvSpPr>
            <a:spLocks noGrp="1"/>
          </p:cNvSpPr>
          <p:nvPr>
            <p:ph sz="quarter" idx="1"/>
          </p:nvPr>
        </p:nvSpPr>
        <p:spPr>
          <a:xfrm>
            <a:off x="639762" y="1123950"/>
            <a:ext cx="8047038" cy="3429000"/>
          </a:xfrm>
        </p:spPr>
        <p:txBody>
          <a:bodyPr>
            <a:normAutofit fontScale="92500" lnSpcReduction="10000"/>
          </a:bodyPr>
          <a:lstStyle/>
          <a:p>
            <a:pPr eaLnBrk="1" hangingPunct="1">
              <a:buClrTx/>
              <a:buFont typeface="Wingdings" pitchFamily="2" charset="2"/>
              <a:buChar char="Ø"/>
            </a:pPr>
            <a:r>
              <a:rPr lang="en-US" dirty="0" smtClean="0"/>
              <a:t>Sound works with movement of tongue.</a:t>
            </a:r>
          </a:p>
          <a:p>
            <a:pPr eaLnBrk="1" hangingPunct="1">
              <a:buClrTx/>
              <a:buFont typeface="Wingdings" pitchFamily="2" charset="2"/>
              <a:buChar char="Ø"/>
            </a:pPr>
            <a:endParaRPr lang="en-US" dirty="0" smtClean="0"/>
          </a:p>
          <a:p>
            <a:pPr eaLnBrk="1" hangingPunct="1">
              <a:buClrTx/>
              <a:buFont typeface="Wingdings" pitchFamily="2" charset="2"/>
              <a:buChar char="Ø"/>
            </a:pPr>
            <a:r>
              <a:rPr lang="en-US" dirty="0" smtClean="0"/>
              <a:t>Hard palate forms 84 meridian points </a:t>
            </a:r>
          </a:p>
          <a:p>
            <a:pPr eaLnBrk="1" hangingPunct="1">
              <a:buClrTx/>
              <a:buFont typeface="Wingdings" pitchFamily="2" charset="2"/>
              <a:buChar char="Ø"/>
            </a:pPr>
            <a:endParaRPr lang="en-US" dirty="0" smtClean="0"/>
          </a:p>
          <a:p>
            <a:pPr eaLnBrk="1" hangingPunct="1">
              <a:buClrTx/>
              <a:buFont typeface="Wingdings" pitchFamily="2" charset="2"/>
              <a:buChar char="Ø"/>
            </a:pPr>
            <a:r>
              <a:rPr lang="en-US" dirty="0" smtClean="0"/>
              <a:t>Pronouncing  MANTRA stimulates these meridian points which stimulates HYPOTHALAMUS  to secrete neurotransmission fluids </a:t>
            </a:r>
          </a:p>
          <a:p>
            <a:pPr eaLnBrk="1" hangingPunct="1">
              <a:buClrTx/>
              <a:buFont typeface="Wingdings" pitchFamily="2" charset="2"/>
              <a:buChar char="Ø"/>
            </a:pPr>
            <a:endParaRPr lang="en-US" dirty="0" smtClean="0"/>
          </a:p>
          <a:p>
            <a:pPr eaLnBrk="1" hangingPunct="1">
              <a:buClrTx/>
              <a:buFont typeface="Wingdings" pitchFamily="2" charset="2"/>
              <a:buChar char="Ø"/>
            </a:pPr>
            <a:r>
              <a:rPr lang="en-US" dirty="0" smtClean="0"/>
              <a:t>Sound vibrations also received by the ear</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274320" y="429446"/>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defRPr/>
            </a:pPr>
            <a:endParaRPr lang="en-US" sz="2200" b="1" dirty="0">
              <a:solidFill>
                <a:schemeClr val="tx1"/>
              </a:solidFill>
            </a:endParaRPr>
          </a:p>
          <a:p>
            <a:pPr marL="285750" indent="-285750">
              <a:defRPr/>
            </a:pPr>
            <a:r>
              <a:rPr lang="en-US" sz="2200" b="1" dirty="0">
                <a:solidFill>
                  <a:schemeClr val="tx1"/>
                </a:solidFill>
              </a:rPr>
              <a:t>Sound Vibration</a:t>
            </a:r>
          </a:p>
          <a:p>
            <a:pPr marL="285750" indent="-285750">
              <a:defRPr/>
            </a:pPr>
            <a:endParaRPr lang="en-US" sz="2200" b="1" dirty="0">
              <a:solidFill>
                <a:schemeClr val="tx1"/>
              </a:solidFill>
            </a:endParaRPr>
          </a:p>
        </p:txBody>
      </p:sp>
      <p:cxnSp>
        <p:nvCxnSpPr>
          <p:cNvPr id="29" name="Straight Arrow Connector 28"/>
          <p:cNvCxnSpPr/>
          <p:nvPr/>
        </p:nvCxnSpPr>
        <p:spPr>
          <a:xfrm>
            <a:off x="2590800" y="623888"/>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596640" y="419054"/>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0"/>
              </a:spcBef>
              <a:spcAft>
                <a:spcPts val="0"/>
              </a:spcAft>
              <a:defRPr/>
            </a:pPr>
            <a:r>
              <a:rPr lang="en-US" sz="2200" b="1" dirty="0">
                <a:solidFill>
                  <a:schemeClr val="tx1"/>
                </a:solidFill>
              </a:rPr>
              <a:t>Ear</a:t>
            </a:r>
          </a:p>
        </p:txBody>
      </p:sp>
      <p:cxnSp>
        <p:nvCxnSpPr>
          <p:cNvPr id="31" name="Straight Arrow Connector 30"/>
          <p:cNvCxnSpPr/>
          <p:nvPr/>
        </p:nvCxnSpPr>
        <p:spPr>
          <a:xfrm rot="5400000" flipV="1">
            <a:off x="7677150" y="1219200"/>
            <a:ext cx="3429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5905500" y="659606"/>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6781800" y="438150"/>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defRPr/>
            </a:pPr>
            <a:r>
              <a:rPr lang="en-US" sz="2200" b="1" dirty="0">
                <a:solidFill>
                  <a:schemeClr val="tx1"/>
                </a:solidFill>
              </a:rPr>
              <a:t>Electric signal</a:t>
            </a:r>
          </a:p>
        </p:txBody>
      </p:sp>
      <p:sp>
        <p:nvSpPr>
          <p:cNvPr id="34" name="Rectangle 33"/>
          <p:cNvSpPr/>
          <p:nvPr/>
        </p:nvSpPr>
        <p:spPr>
          <a:xfrm>
            <a:off x="6858000" y="1558290"/>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0"/>
              </a:spcBef>
              <a:spcAft>
                <a:spcPts val="0"/>
              </a:spcAft>
              <a:defRPr/>
            </a:pPr>
            <a:r>
              <a:rPr lang="en-US" sz="2200" b="1" dirty="0">
                <a:solidFill>
                  <a:schemeClr val="tx1"/>
                </a:solidFill>
              </a:rPr>
              <a:t>Acoustic Nerve</a:t>
            </a:r>
          </a:p>
        </p:txBody>
      </p:sp>
      <p:sp>
        <p:nvSpPr>
          <p:cNvPr id="35" name="Rectangle 34"/>
          <p:cNvSpPr/>
          <p:nvPr/>
        </p:nvSpPr>
        <p:spPr>
          <a:xfrm>
            <a:off x="3596640" y="1572146"/>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defRPr/>
            </a:pPr>
            <a:r>
              <a:rPr lang="en-US" sz="2200" b="1" dirty="0">
                <a:solidFill>
                  <a:schemeClr val="tx1"/>
                </a:solidFill>
              </a:rPr>
              <a:t>Acoustic Bar</a:t>
            </a:r>
          </a:p>
        </p:txBody>
      </p:sp>
      <p:sp>
        <p:nvSpPr>
          <p:cNvPr id="36" name="Rectangle 35"/>
          <p:cNvSpPr/>
          <p:nvPr/>
        </p:nvSpPr>
        <p:spPr>
          <a:xfrm>
            <a:off x="304800" y="1603757"/>
            <a:ext cx="2194560" cy="48006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0"/>
              </a:spcBef>
              <a:spcAft>
                <a:spcPts val="0"/>
              </a:spcAft>
              <a:defRPr/>
            </a:pPr>
            <a:r>
              <a:rPr lang="en-US" sz="2200" b="1" dirty="0">
                <a:solidFill>
                  <a:schemeClr val="tx1"/>
                </a:solidFill>
              </a:rPr>
              <a:t>Frontal Lobe</a:t>
            </a:r>
          </a:p>
        </p:txBody>
      </p:sp>
      <p:sp>
        <p:nvSpPr>
          <p:cNvPr id="37" name="Rectangle 36"/>
          <p:cNvSpPr/>
          <p:nvPr/>
        </p:nvSpPr>
        <p:spPr>
          <a:xfrm>
            <a:off x="350520" y="3003946"/>
            <a:ext cx="2194560" cy="787004"/>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200" b="1" dirty="0">
                <a:solidFill>
                  <a:schemeClr val="tx1"/>
                </a:solidFill>
              </a:rPr>
              <a:t>Various parts of Body</a:t>
            </a:r>
          </a:p>
        </p:txBody>
      </p:sp>
      <p:sp>
        <p:nvSpPr>
          <p:cNvPr id="38" name="Rectangle 37"/>
          <p:cNvSpPr/>
          <p:nvPr/>
        </p:nvSpPr>
        <p:spPr>
          <a:xfrm>
            <a:off x="3581400" y="2724150"/>
            <a:ext cx="5394960" cy="1943100"/>
          </a:xfrm>
          <a:prstGeom prst="rect">
            <a:avLst/>
          </a:prstGeom>
          <a:solidFill>
            <a:srgbClr val="009999"/>
          </a:solidFill>
          <a:ln>
            <a:solidFill>
              <a:srgbClr val="009999"/>
            </a:solidFill>
          </a:ln>
          <a:scene3d>
            <a:camera prst="orthographicFront"/>
            <a:lightRig rig="threePt" dir="t"/>
          </a:scene3d>
          <a:sp3d extrusionH="12700">
            <a:bevelT prst="angle"/>
            <a:bevelB prst="angle"/>
            <a:extrusionClr>
              <a:schemeClr val="bg2">
                <a:lumMod val="90000"/>
              </a:schemeClr>
            </a:extrusion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fontAlgn="auto">
              <a:spcBef>
                <a:spcPts val="0"/>
              </a:spcBef>
              <a:spcAft>
                <a:spcPts val="0"/>
              </a:spcAft>
              <a:buFont typeface="Arial" pitchFamily="34" charset="0"/>
              <a:buChar char="•"/>
              <a:defRPr/>
            </a:pPr>
            <a:r>
              <a:rPr lang="en-US" sz="2200" b="1" dirty="0">
                <a:solidFill>
                  <a:schemeClr val="tx1"/>
                </a:solidFill>
              </a:rPr>
              <a:t>Lift his Spirit up</a:t>
            </a:r>
          </a:p>
          <a:p>
            <a:pPr marL="285750" indent="-285750" fontAlgn="auto">
              <a:spcBef>
                <a:spcPts val="0"/>
              </a:spcBef>
              <a:spcAft>
                <a:spcPts val="0"/>
              </a:spcAft>
              <a:buFont typeface="Arial" pitchFamily="34" charset="0"/>
              <a:buChar char="•"/>
              <a:defRPr/>
            </a:pPr>
            <a:r>
              <a:rPr lang="en-US" sz="2200" b="1" dirty="0">
                <a:solidFill>
                  <a:schemeClr val="tx1"/>
                </a:solidFill>
              </a:rPr>
              <a:t>Bring Back beautiful movement</a:t>
            </a:r>
          </a:p>
          <a:p>
            <a:pPr marL="285750" indent="-285750" fontAlgn="auto">
              <a:spcBef>
                <a:spcPts val="0"/>
              </a:spcBef>
              <a:spcAft>
                <a:spcPts val="0"/>
              </a:spcAft>
              <a:buFont typeface="Arial" pitchFamily="34" charset="0"/>
              <a:buChar char="•"/>
              <a:defRPr/>
            </a:pPr>
            <a:r>
              <a:rPr lang="en-US" sz="2200" b="1" dirty="0">
                <a:solidFill>
                  <a:schemeClr val="tx1"/>
                </a:solidFill>
              </a:rPr>
              <a:t>Make him deliriously happy</a:t>
            </a:r>
          </a:p>
          <a:p>
            <a:pPr marL="285750" indent="-285750" fontAlgn="auto">
              <a:spcBef>
                <a:spcPts val="0"/>
              </a:spcBef>
              <a:spcAft>
                <a:spcPts val="0"/>
              </a:spcAft>
              <a:buFont typeface="Arial" pitchFamily="34" charset="0"/>
              <a:buChar char="•"/>
              <a:defRPr/>
            </a:pPr>
            <a:r>
              <a:rPr lang="en-US" sz="2200" b="1" dirty="0">
                <a:solidFill>
                  <a:schemeClr val="tx1"/>
                </a:solidFill>
              </a:rPr>
              <a:t>Sensation of energy flow head from  base</a:t>
            </a:r>
          </a:p>
        </p:txBody>
      </p:sp>
      <p:cxnSp>
        <p:nvCxnSpPr>
          <p:cNvPr id="39" name="Straight Arrow Connector 38"/>
          <p:cNvCxnSpPr/>
          <p:nvPr/>
        </p:nvCxnSpPr>
        <p:spPr>
          <a:xfrm rot="10800000">
            <a:off x="5867400" y="1766888"/>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a:off x="2590800" y="1766888"/>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447800" y="2338388"/>
            <a:ext cx="0" cy="53816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667000" y="3409950"/>
            <a:ext cx="83820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209550"/>
            <a:ext cx="8428461" cy="369332"/>
          </a:xfrm>
          <a:prstGeom prst="rect">
            <a:avLst/>
          </a:prstGeom>
          <a:noFill/>
        </p:spPr>
        <p:txBody>
          <a:bodyPr wrap="none" rtlCol="0">
            <a:spAutoFit/>
          </a:bodyPr>
          <a:lstStyle/>
          <a:p>
            <a:r>
              <a:rPr lang="en-US" b="1" dirty="0" smtClean="0">
                <a:cs typeface="Arial" pitchFamily="34" charset="0"/>
              </a:rPr>
              <a:t>Study of effect of chanting 45</a:t>
            </a:r>
            <a:r>
              <a:rPr lang="en-US" b="1" baseline="30000" dirty="0" smtClean="0">
                <a:cs typeface="Arial" pitchFamily="34" charset="0"/>
              </a:rPr>
              <a:t>th</a:t>
            </a:r>
            <a:r>
              <a:rPr lang="en-US" b="1" dirty="0" smtClean="0">
                <a:cs typeface="Arial" pitchFamily="34" charset="0"/>
              </a:rPr>
              <a:t> Shloka - A Preventive Medicine for Incurable disease.</a:t>
            </a:r>
          </a:p>
        </p:txBody>
      </p:sp>
      <p:sp>
        <p:nvSpPr>
          <p:cNvPr id="4" name="TextBox 3"/>
          <p:cNvSpPr txBox="1"/>
          <p:nvPr/>
        </p:nvSpPr>
        <p:spPr>
          <a:xfrm>
            <a:off x="533400" y="742950"/>
            <a:ext cx="7924800" cy="4047262"/>
          </a:xfrm>
          <a:prstGeom prst="rect">
            <a:avLst/>
          </a:prstGeom>
          <a:noFill/>
        </p:spPr>
        <p:txBody>
          <a:bodyPr wrap="square" rtlCol="0">
            <a:spAutoFit/>
          </a:bodyPr>
          <a:lstStyle/>
          <a:p>
            <a:pPr>
              <a:spcBef>
                <a:spcPts val="600"/>
              </a:spcBef>
              <a:spcAft>
                <a:spcPts val="600"/>
              </a:spcAft>
            </a:pPr>
            <a:r>
              <a:rPr lang="en-US" dirty="0" smtClean="0">
                <a:cs typeface="Arial" pitchFamily="34" charset="0"/>
              </a:rPr>
              <a:t>Participants : All 4 stages cancer patients.</a:t>
            </a:r>
            <a:br>
              <a:rPr lang="en-US" dirty="0" smtClean="0">
                <a:cs typeface="Arial" pitchFamily="34" charset="0"/>
              </a:rPr>
            </a:br>
            <a:r>
              <a:rPr lang="en-US" dirty="0" smtClean="0">
                <a:cs typeface="Arial" pitchFamily="34" charset="0"/>
              </a:rPr>
              <a:t>Period 21 days - One cycle  Review after one month.</a:t>
            </a:r>
            <a:br>
              <a:rPr lang="en-US" dirty="0" smtClean="0">
                <a:cs typeface="Arial" pitchFamily="34" charset="0"/>
              </a:rPr>
            </a:br>
            <a:r>
              <a:rPr lang="en-US" dirty="0" smtClean="0">
                <a:cs typeface="Arial" pitchFamily="34" charset="0"/>
              </a:rPr>
              <a:t>Dose : 9 times chanting of 45 th shloka</a:t>
            </a:r>
            <a:br>
              <a:rPr lang="en-US" dirty="0" smtClean="0">
                <a:cs typeface="Arial" pitchFamily="34" charset="0"/>
              </a:rPr>
            </a:br>
            <a:r>
              <a:rPr lang="en-US" dirty="0" smtClean="0">
                <a:cs typeface="Arial" pitchFamily="34" charset="0"/>
              </a:rPr>
              <a:t>Inclusive Criteria : cancer of any kind</a:t>
            </a:r>
            <a:br>
              <a:rPr lang="en-US" dirty="0" smtClean="0">
                <a:cs typeface="Arial" pitchFamily="34" charset="0"/>
              </a:rPr>
            </a:br>
            <a:r>
              <a:rPr lang="en-US" dirty="0" smtClean="0">
                <a:cs typeface="Arial" pitchFamily="34" charset="0"/>
              </a:rPr>
              <a:t>Exclusive Criteria: patients having no faith in the system.</a:t>
            </a:r>
            <a:br>
              <a:rPr lang="en-US" dirty="0" smtClean="0">
                <a:cs typeface="Arial" pitchFamily="34" charset="0"/>
              </a:rPr>
            </a:br>
            <a:r>
              <a:rPr lang="en-US" dirty="0" smtClean="0">
                <a:cs typeface="Arial" pitchFamily="34" charset="0"/>
              </a:rPr>
              <a:t>Physicians monitoring : Spiritually evolved beings</a:t>
            </a:r>
            <a:br>
              <a:rPr lang="en-US" dirty="0" smtClean="0">
                <a:cs typeface="Arial" pitchFamily="34" charset="0"/>
              </a:rPr>
            </a:br>
            <a:r>
              <a:rPr lang="en-US" dirty="0" smtClean="0">
                <a:cs typeface="Arial" pitchFamily="34" charset="0"/>
              </a:rPr>
              <a:t>Final Review : after 3 months</a:t>
            </a:r>
            <a:br>
              <a:rPr lang="en-US" dirty="0" smtClean="0">
                <a:cs typeface="Arial" pitchFamily="34" charset="0"/>
              </a:rPr>
            </a:br>
            <a:r>
              <a:rPr lang="en-US" b="1" i="1" dirty="0" smtClean="0">
                <a:solidFill>
                  <a:srgbClr val="C00000"/>
                </a:solidFill>
                <a:cs typeface="Arial" pitchFamily="34" charset="0"/>
              </a:rPr>
              <a:t>Scope</a:t>
            </a:r>
            <a:r>
              <a:rPr lang="en-US" dirty="0" smtClean="0">
                <a:solidFill>
                  <a:srgbClr val="C00000"/>
                </a:solidFill>
                <a:cs typeface="Arial" pitchFamily="34" charset="0"/>
              </a:rPr>
              <a:t> : </a:t>
            </a:r>
          </a:p>
          <a:p>
            <a:r>
              <a:rPr lang="en-US" dirty="0" smtClean="0">
                <a:cs typeface="Arial" pitchFamily="34" charset="0"/>
              </a:rPr>
              <a:t>The study will highlight the result of Spiritual healing by chanting 45th shloka of Bhaktamar- A preventive medicine for Breast Cancer.</a:t>
            </a:r>
          </a:p>
          <a:p>
            <a:r>
              <a:rPr lang="en-US" b="1" i="1" dirty="0" smtClean="0">
                <a:solidFill>
                  <a:srgbClr val="C00000"/>
                </a:solidFill>
                <a:cs typeface="Arial" pitchFamily="34" charset="0"/>
              </a:rPr>
              <a:t>Mechanism</a:t>
            </a:r>
            <a:r>
              <a:rPr lang="en-US" dirty="0" smtClean="0">
                <a:solidFill>
                  <a:srgbClr val="C00000"/>
                </a:solidFill>
                <a:cs typeface="Arial" pitchFamily="34" charset="0"/>
              </a:rPr>
              <a:t>: </a:t>
            </a:r>
          </a:p>
          <a:p>
            <a:endParaRPr lang="en-US" dirty="0" smtClean="0">
              <a:cs typeface="Arial" pitchFamily="34" charset="0"/>
            </a:endParaRPr>
          </a:p>
          <a:p>
            <a:r>
              <a:rPr lang="en-US" dirty="0" smtClean="0">
                <a:cs typeface="Arial" pitchFamily="34" charset="0"/>
              </a:rPr>
              <a:t>The powerful sound waves enter your subconscious mind and heal the cells- acts like anti cancer drug  changing molecular structure from elliptical to oval shape.</a:t>
            </a:r>
            <a:endParaRPr lang="en-US" dirty="0">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838200" y="1123950"/>
            <a:ext cx="76200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Many people chant Mantras to reduce psychological stress and fear related to recurrence of cancer. (Shri Aurobindo says </a:t>
            </a:r>
            <a:r>
              <a:rPr kumimoji="0" lang="en-US"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Mantra is highest </a:t>
            </a:r>
            <a:r>
              <a:rPr kumimoji="0" lang="en-US"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Absolute form of speech </a:t>
            </a:r>
            <a:r>
              <a:rPr kumimoji="0" lang="en-US" sz="24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Pure &amp; Powerful). </a:t>
            </a:r>
          </a:p>
          <a:p>
            <a:pPr marL="0" marR="0" lvl="0" indent="0" algn="just" defTabSz="914400" rtl="0" eaLnBrk="0" fontAlgn="base" latinLnBrk="0" hangingPunct="0">
              <a:lnSpc>
                <a:spcPct val="100000"/>
              </a:lnSpc>
              <a:spcBef>
                <a:spcPct val="0"/>
              </a:spcBef>
              <a:spcAft>
                <a:spcPct val="0"/>
              </a:spcAft>
              <a:buClrTx/>
              <a:buSzTx/>
              <a:buFontTx/>
              <a:buNone/>
              <a:tabLst/>
            </a:pPr>
            <a:endParaRPr lang="en-US" sz="2400" dirty="0">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 counsel people appropriately, clinicians need to know what the evidence say about the health benefits of chanting mantras.</a:t>
            </a:r>
            <a:endParaRPr kumimoji="0" lang="en-US" sz="2400" b="0" i="0" u="none" strike="noStrike" cap="none" normalizeH="0" baseline="0" dirty="0" smtClean="0">
              <a:ln>
                <a:noFill/>
              </a:ln>
              <a:solidFill>
                <a:schemeClr val="tx1"/>
              </a:solidFill>
              <a:effectLst/>
              <a:latin typeface="Arial" pitchFamily="34" charset="0"/>
            </a:endParaRPr>
          </a:p>
        </p:txBody>
      </p:sp>
      <p:sp>
        <p:nvSpPr>
          <p:cNvPr id="3" name="TextBox 2"/>
          <p:cNvSpPr txBox="1"/>
          <p:nvPr/>
        </p:nvSpPr>
        <p:spPr>
          <a:xfrm>
            <a:off x="685800" y="285750"/>
            <a:ext cx="5934573" cy="523220"/>
          </a:xfrm>
          <a:prstGeom prst="rect">
            <a:avLst/>
          </a:prstGeom>
          <a:noFill/>
        </p:spPr>
        <p:txBody>
          <a:bodyPr wrap="none" rtlCol="0">
            <a:spAutoFit/>
          </a:bodyPr>
          <a:lstStyle/>
          <a:p>
            <a:r>
              <a:rPr lang="en-US" sz="2800" b="1" dirty="0" smtClean="0"/>
              <a:t>A Systematic Review &amp; Meta Analysis </a:t>
            </a:r>
            <a:endParaRPr lang="en-US" sz="2800" b="1" dirty="0"/>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10953"/>
            <a:ext cx="4572000" cy="492443"/>
          </a:xfrm>
          <a:prstGeom prst="rect">
            <a:avLst/>
          </a:prstGeom>
        </p:spPr>
        <p:txBody>
          <a:bodyPr wrap="square">
            <a:spAutoFit/>
          </a:bodyPr>
          <a:lstStyle/>
          <a:p>
            <a:r>
              <a:rPr lang="en-US" sz="2600" dirty="0" smtClean="0">
                <a:latin typeface="Times New Roman" pitchFamily="18" charset="0"/>
                <a:ea typeface="Calibri" pitchFamily="34" charset="0"/>
                <a:cs typeface="Times New Roman" pitchFamily="18" charset="0"/>
              </a:rPr>
              <a:t>Faith based Healing</a:t>
            </a:r>
            <a:endParaRPr lang="en-US" sz="2600" dirty="0">
              <a:latin typeface="Times New Roman" pitchFamily="18" charset="0"/>
              <a:ea typeface="Calibri" pitchFamily="34" charset="0"/>
              <a:cs typeface="Times New Roman" pitchFamily="18" charset="0"/>
            </a:endParaRPr>
          </a:p>
        </p:txBody>
      </p:sp>
      <p:sp>
        <p:nvSpPr>
          <p:cNvPr id="32771" name="Text Box 3"/>
          <p:cNvSpPr txBox="1">
            <a:spLocks noChangeArrowheads="1"/>
          </p:cNvSpPr>
          <p:nvPr/>
        </p:nvSpPr>
        <p:spPr bwMode="auto">
          <a:xfrm>
            <a:off x="733426" y="590550"/>
            <a:ext cx="5286374" cy="2725564"/>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                                                                                             </a:t>
            </a:r>
            <a:r>
              <a:rPr lang="en-US" sz="1600" smtClean="0"/>
              <a:t>Class I 75%</a:t>
            </a:r>
          </a:p>
          <a:p>
            <a:pPr marL="0" marR="0" lvl="0" indent="0" algn="ctr" defTabSz="914400" rtl="0" eaLnBrk="1" fontAlgn="base" latinLnBrk="0" hangingPunct="1">
              <a:lnSpc>
                <a:spcPct val="100000"/>
              </a:lnSpc>
              <a:spcBef>
                <a:spcPct val="0"/>
              </a:spcBef>
              <a:spcAft>
                <a:spcPts val="1000"/>
              </a:spcAft>
              <a:buClrTx/>
              <a:buSzTx/>
              <a:buFontTx/>
              <a:buNone/>
              <a:tabLst/>
            </a:pPr>
            <a:r>
              <a:rPr lang="en-US" sz="1600" smtClean="0"/>
              <a:t>                                                                  Class II 25%</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100" b="0" i="0" u="none" strike="noStrike" cap="none" normalizeH="0" baseline="0" smtClean="0">
                <a:ln>
                  <a:noFill/>
                </a:ln>
                <a:solidFill>
                  <a:schemeClr val="tx1"/>
                </a:solidFill>
                <a:effectLst/>
                <a:latin typeface="Calibri" pitchFamily="34" charset="0"/>
              </a:rPr>
              <a:t>44</a:t>
            </a: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kumimoji="0" lang="en-US" sz="1100" b="0" i="0" u="none" strike="noStrike" cap="none" normalizeH="0" baseline="0" smtClean="0">
              <a:ln>
                <a:noFill/>
              </a:ln>
              <a:solidFill>
                <a:schemeClr val="tx1"/>
              </a:solidFill>
              <a:effectLst/>
              <a:latin typeface="Calibri" pitchFamily="34" charset="0"/>
            </a:endParaRPr>
          </a:p>
          <a:p>
            <a:pPr fontAlgn="base">
              <a:spcBef>
                <a:spcPct val="0"/>
              </a:spcBef>
              <a:spcAft>
                <a:spcPts val="1000"/>
              </a:spcAft>
            </a:pPr>
            <a:endParaRPr kumimoji="0" lang="en-US" sz="1100" b="0" i="0" u="none" strike="noStrike" cap="none" normalizeH="0" baseline="0" smtClean="0">
              <a:ln>
                <a:noFill/>
              </a:ln>
              <a:solidFill>
                <a:schemeClr val="tx1"/>
              </a:solidFill>
              <a:effectLst/>
              <a:latin typeface="Calibri" pitchFamily="34" charset="0"/>
            </a:endParaRPr>
          </a:p>
          <a:p>
            <a:pPr marL="0" marR="0" lvl="0" indent="0" algn="l" defTabSz="914400" rtl="0" eaLnBrk="1" fontAlgn="base" latinLnBrk="0" hangingPunct="1">
              <a:lnSpc>
                <a:spcPct val="100000"/>
              </a:lnSpc>
              <a:spcBef>
                <a:spcPct val="0"/>
              </a:spcBef>
              <a:spcAft>
                <a:spcPts val="1000"/>
              </a:spcAft>
              <a:buClrTx/>
              <a:buSzTx/>
              <a:buFontTx/>
              <a:buNone/>
              <a:tabLst/>
            </a:pPr>
            <a:endParaRPr lang="en-US" sz="1100" smtClean="0">
              <a:latin typeface="Calibri"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cxnSp>
        <p:nvCxnSpPr>
          <p:cNvPr id="32772" name="AutoShape 4"/>
          <p:cNvCxnSpPr>
            <a:cxnSpLocks noChangeShapeType="1"/>
          </p:cNvCxnSpPr>
          <p:nvPr/>
        </p:nvCxnSpPr>
        <p:spPr bwMode="auto">
          <a:xfrm rot="5400000">
            <a:off x="-38100" y="2117700"/>
            <a:ext cx="2057401" cy="1588"/>
          </a:xfrm>
          <a:prstGeom prst="straightConnector1">
            <a:avLst/>
          </a:prstGeom>
          <a:noFill/>
          <a:ln w="9525">
            <a:solidFill>
              <a:srgbClr val="000000"/>
            </a:solidFill>
            <a:round/>
            <a:headEnd/>
            <a:tailEnd/>
          </a:ln>
        </p:spPr>
      </p:cxnSp>
      <p:cxnSp>
        <p:nvCxnSpPr>
          <p:cNvPr id="32773" name="AutoShape 5"/>
          <p:cNvCxnSpPr>
            <a:cxnSpLocks noChangeShapeType="1"/>
          </p:cNvCxnSpPr>
          <p:nvPr/>
        </p:nvCxnSpPr>
        <p:spPr bwMode="auto">
          <a:xfrm rot="10800000">
            <a:off x="990600" y="3146600"/>
            <a:ext cx="4343402" cy="1191"/>
          </a:xfrm>
          <a:prstGeom prst="straightConnector1">
            <a:avLst/>
          </a:prstGeom>
          <a:noFill/>
          <a:ln w="9525">
            <a:solidFill>
              <a:srgbClr val="000000"/>
            </a:solidFill>
            <a:round/>
            <a:headEnd/>
            <a:tailEnd/>
          </a:ln>
        </p:spPr>
      </p:cxnSp>
      <p:cxnSp>
        <p:nvCxnSpPr>
          <p:cNvPr id="32774" name="AutoShape 6"/>
          <p:cNvCxnSpPr>
            <a:cxnSpLocks noChangeShapeType="1"/>
          </p:cNvCxnSpPr>
          <p:nvPr/>
        </p:nvCxnSpPr>
        <p:spPr bwMode="auto">
          <a:xfrm flipV="1">
            <a:off x="962028" y="1067769"/>
            <a:ext cx="1724025" cy="50006"/>
          </a:xfrm>
          <a:prstGeom prst="straightConnector1">
            <a:avLst/>
          </a:prstGeom>
          <a:noFill/>
          <a:ln w="9525">
            <a:solidFill>
              <a:srgbClr val="000000"/>
            </a:solidFill>
            <a:round/>
            <a:headEnd/>
            <a:tailEnd/>
          </a:ln>
        </p:spPr>
      </p:cxnSp>
      <p:cxnSp>
        <p:nvCxnSpPr>
          <p:cNvPr id="32775" name="AutoShape 7"/>
          <p:cNvCxnSpPr>
            <a:cxnSpLocks noChangeShapeType="1"/>
          </p:cNvCxnSpPr>
          <p:nvPr/>
        </p:nvCxnSpPr>
        <p:spPr bwMode="auto">
          <a:xfrm>
            <a:off x="3371850" y="1010618"/>
            <a:ext cx="0" cy="614363"/>
          </a:xfrm>
          <a:prstGeom prst="straightConnector1">
            <a:avLst/>
          </a:prstGeom>
          <a:noFill/>
          <a:ln w="9525">
            <a:solidFill>
              <a:srgbClr val="000000"/>
            </a:solidFill>
            <a:round/>
            <a:headEnd/>
            <a:tailEnd/>
          </a:ln>
        </p:spPr>
      </p:cxnSp>
      <p:cxnSp>
        <p:nvCxnSpPr>
          <p:cNvPr id="32776" name="AutoShape 8"/>
          <p:cNvCxnSpPr>
            <a:cxnSpLocks noChangeShapeType="1"/>
          </p:cNvCxnSpPr>
          <p:nvPr/>
        </p:nvCxnSpPr>
        <p:spPr bwMode="auto">
          <a:xfrm flipV="1">
            <a:off x="3390900" y="1582119"/>
            <a:ext cx="685800" cy="78581"/>
          </a:xfrm>
          <a:prstGeom prst="straightConnector1">
            <a:avLst/>
          </a:prstGeom>
          <a:noFill/>
          <a:ln w="9525">
            <a:solidFill>
              <a:srgbClr val="000000"/>
            </a:solidFill>
            <a:round/>
            <a:headEnd/>
            <a:tailEnd/>
          </a:ln>
        </p:spPr>
      </p:cxnSp>
      <p:cxnSp>
        <p:nvCxnSpPr>
          <p:cNvPr id="32777" name="AutoShape 9"/>
          <p:cNvCxnSpPr>
            <a:cxnSpLocks noChangeShapeType="1"/>
          </p:cNvCxnSpPr>
          <p:nvPr/>
        </p:nvCxnSpPr>
        <p:spPr bwMode="auto">
          <a:xfrm flipV="1">
            <a:off x="4076700" y="1217788"/>
            <a:ext cx="723900" cy="335756"/>
          </a:xfrm>
          <a:prstGeom prst="straightConnector1">
            <a:avLst/>
          </a:prstGeom>
          <a:noFill/>
          <a:ln w="9525">
            <a:solidFill>
              <a:srgbClr val="000000"/>
            </a:solidFill>
            <a:round/>
            <a:headEnd/>
            <a:tailEnd/>
          </a:ln>
        </p:spPr>
      </p:cxnSp>
      <p:cxnSp>
        <p:nvCxnSpPr>
          <p:cNvPr id="32781" name="AutoShape 13"/>
          <p:cNvCxnSpPr>
            <a:cxnSpLocks noChangeShapeType="1"/>
          </p:cNvCxnSpPr>
          <p:nvPr/>
        </p:nvCxnSpPr>
        <p:spPr bwMode="auto">
          <a:xfrm flipV="1">
            <a:off x="2733678" y="1010619"/>
            <a:ext cx="638175" cy="50006"/>
          </a:xfrm>
          <a:prstGeom prst="straightConnector1">
            <a:avLst/>
          </a:prstGeom>
          <a:noFill/>
          <a:ln w="9525">
            <a:solidFill>
              <a:srgbClr val="000000"/>
            </a:solidFill>
            <a:round/>
            <a:headEnd/>
            <a:tailEnd/>
          </a:ln>
        </p:spPr>
      </p:cxnSp>
      <p:sp>
        <p:nvSpPr>
          <p:cNvPr id="32782" name="Rectangle 14"/>
          <p:cNvSpPr>
            <a:spLocks noChangeArrowheads="1"/>
          </p:cNvSpPr>
          <p:nvPr/>
        </p:nvSpPr>
        <p:spPr bwMode="auto">
          <a:xfrm>
            <a:off x="2676525" y="1046338"/>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0" name="Rectangle 14"/>
          <p:cNvSpPr>
            <a:spLocks noChangeArrowheads="1"/>
          </p:cNvSpPr>
          <p:nvPr/>
        </p:nvSpPr>
        <p:spPr bwMode="auto">
          <a:xfrm>
            <a:off x="3371850" y="1624981"/>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3" name="Rectangle 15"/>
          <p:cNvSpPr>
            <a:spLocks noChangeArrowheads="1"/>
          </p:cNvSpPr>
          <p:nvPr/>
        </p:nvSpPr>
        <p:spPr bwMode="auto">
          <a:xfrm>
            <a:off x="3314700" y="1010619"/>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2784" name="Rectangle 16"/>
          <p:cNvSpPr>
            <a:spLocks noChangeArrowheads="1"/>
          </p:cNvSpPr>
          <p:nvPr/>
        </p:nvSpPr>
        <p:spPr bwMode="auto">
          <a:xfrm>
            <a:off x="3314700" y="1010619"/>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3" name="Rectangle 16"/>
          <p:cNvSpPr>
            <a:spLocks noChangeArrowheads="1"/>
          </p:cNvSpPr>
          <p:nvPr/>
        </p:nvSpPr>
        <p:spPr bwMode="auto">
          <a:xfrm>
            <a:off x="4038600" y="1546400"/>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32785" name="AutoShape 17"/>
          <p:cNvCxnSpPr>
            <a:cxnSpLocks noChangeShapeType="1"/>
          </p:cNvCxnSpPr>
          <p:nvPr/>
        </p:nvCxnSpPr>
        <p:spPr bwMode="auto">
          <a:xfrm flipV="1">
            <a:off x="3390900" y="1582119"/>
            <a:ext cx="685800" cy="78581"/>
          </a:xfrm>
          <a:prstGeom prst="straightConnector1">
            <a:avLst/>
          </a:prstGeom>
          <a:noFill/>
          <a:ln w="9525">
            <a:solidFill>
              <a:srgbClr val="000000"/>
            </a:solidFill>
            <a:round/>
            <a:headEnd/>
            <a:tailEnd/>
          </a:ln>
        </p:spPr>
      </p:cxnSp>
      <p:sp>
        <p:nvSpPr>
          <p:cNvPr id="25" name="Rectangle 16"/>
          <p:cNvSpPr>
            <a:spLocks noChangeArrowheads="1"/>
          </p:cNvSpPr>
          <p:nvPr/>
        </p:nvSpPr>
        <p:spPr bwMode="auto">
          <a:xfrm>
            <a:off x="4800600" y="1203500"/>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32786" name="AutoShape 18"/>
          <p:cNvCxnSpPr>
            <a:cxnSpLocks noChangeShapeType="1"/>
          </p:cNvCxnSpPr>
          <p:nvPr/>
        </p:nvCxnSpPr>
        <p:spPr bwMode="auto">
          <a:xfrm flipH="1">
            <a:off x="4343400" y="2632250"/>
            <a:ext cx="457200" cy="28575"/>
          </a:xfrm>
          <a:prstGeom prst="straightConnector1">
            <a:avLst/>
          </a:prstGeom>
          <a:noFill/>
          <a:ln w="9525">
            <a:solidFill>
              <a:srgbClr val="000000"/>
            </a:solidFill>
            <a:prstDash val="dash"/>
            <a:round/>
            <a:headEnd/>
            <a:tailEnd/>
          </a:ln>
        </p:spPr>
      </p:cxnSp>
      <p:cxnSp>
        <p:nvCxnSpPr>
          <p:cNvPr id="32787" name="AutoShape 19"/>
          <p:cNvCxnSpPr>
            <a:cxnSpLocks noChangeShapeType="1"/>
          </p:cNvCxnSpPr>
          <p:nvPr/>
        </p:nvCxnSpPr>
        <p:spPr bwMode="auto">
          <a:xfrm flipV="1">
            <a:off x="3657603" y="2689400"/>
            <a:ext cx="600075" cy="64294"/>
          </a:xfrm>
          <a:prstGeom prst="straightConnector1">
            <a:avLst/>
          </a:prstGeom>
          <a:noFill/>
          <a:ln w="9525">
            <a:solidFill>
              <a:srgbClr val="000000"/>
            </a:solidFill>
            <a:prstDash val="dash"/>
            <a:round/>
            <a:headEnd/>
            <a:tailEnd/>
          </a:ln>
        </p:spPr>
      </p:cxnSp>
      <p:cxnSp>
        <p:nvCxnSpPr>
          <p:cNvPr id="32788" name="AutoShape 20"/>
          <p:cNvCxnSpPr>
            <a:cxnSpLocks noChangeShapeType="1"/>
          </p:cNvCxnSpPr>
          <p:nvPr/>
        </p:nvCxnSpPr>
        <p:spPr bwMode="auto">
          <a:xfrm>
            <a:off x="990603" y="2632249"/>
            <a:ext cx="1419225" cy="0"/>
          </a:xfrm>
          <a:prstGeom prst="straightConnector1">
            <a:avLst/>
          </a:prstGeom>
          <a:noFill/>
          <a:ln w="9525">
            <a:solidFill>
              <a:srgbClr val="000000"/>
            </a:solidFill>
            <a:prstDash val="dash"/>
            <a:round/>
            <a:headEnd/>
            <a:tailEnd/>
          </a:ln>
        </p:spPr>
      </p:cxnSp>
      <p:cxnSp>
        <p:nvCxnSpPr>
          <p:cNvPr id="32789" name="AutoShape 21"/>
          <p:cNvCxnSpPr>
            <a:cxnSpLocks noChangeShapeType="1"/>
          </p:cNvCxnSpPr>
          <p:nvPr/>
        </p:nvCxnSpPr>
        <p:spPr bwMode="auto">
          <a:xfrm flipV="1">
            <a:off x="2466978" y="2467944"/>
            <a:ext cx="733425" cy="164306"/>
          </a:xfrm>
          <a:prstGeom prst="straightConnector1">
            <a:avLst/>
          </a:prstGeom>
          <a:noFill/>
          <a:ln w="9525">
            <a:solidFill>
              <a:srgbClr val="000000"/>
            </a:solidFill>
            <a:prstDash val="dash"/>
            <a:round/>
            <a:headEnd/>
            <a:tailEnd/>
          </a:ln>
        </p:spPr>
      </p:cxnSp>
      <p:cxnSp>
        <p:nvCxnSpPr>
          <p:cNvPr id="32790" name="AutoShape 22"/>
          <p:cNvCxnSpPr>
            <a:cxnSpLocks noChangeShapeType="1"/>
          </p:cNvCxnSpPr>
          <p:nvPr/>
        </p:nvCxnSpPr>
        <p:spPr bwMode="auto">
          <a:xfrm>
            <a:off x="3190878" y="2482231"/>
            <a:ext cx="466725" cy="207169"/>
          </a:xfrm>
          <a:prstGeom prst="straightConnector1">
            <a:avLst/>
          </a:prstGeom>
          <a:noFill/>
          <a:ln w="9525">
            <a:solidFill>
              <a:srgbClr val="000000"/>
            </a:solidFill>
            <a:prstDash val="dash"/>
            <a:round/>
            <a:headEnd/>
            <a:tailEnd/>
          </a:ln>
        </p:spPr>
      </p:cxnSp>
      <p:sp>
        <p:nvSpPr>
          <p:cNvPr id="32791" name="Rectangle 23"/>
          <p:cNvSpPr>
            <a:spLocks noChangeArrowheads="1"/>
          </p:cNvSpPr>
          <p:nvPr/>
        </p:nvSpPr>
        <p:spPr bwMode="auto">
          <a:xfrm>
            <a:off x="2438400" y="2632250"/>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5" name="Rectangle 23"/>
          <p:cNvSpPr>
            <a:spLocks noChangeArrowheads="1"/>
          </p:cNvSpPr>
          <p:nvPr/>
        </p:nvSpPr>
        <p:spPr bwMode="auto">
          <a:xfrm>
            <a:off x="3124200" y="2460800"/>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6" name="Rectangle 23"/>
          <p:cNvSpPr>
            <a:spLocks noChangeArrowheads="1"/>
          </p:cNvSpPr>
          <p:nvPr/>
        </p:nvSpPr>
        <p:spPr bwMode="auto">
          <a:xfrm>
            <a:off x="3600450" y="2710831"/>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7" name="Rectangle 23"/>
          <p:cNvSpPr>
            <a:spLocks noChangeArrowheads="1"/>
          </p:cNvSpPr>
          <p:nvPr/>
        </p:nvSpPr>
        <p:spPr bwMode="auto">
          <a:xfrm>
            <a:off x="4286250" y="2632250"/>
            <a:ext cx="57150" cy="35719"/>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38" name="TextBox 37"/>
          <p:cNvSpPr txBox="1"/>
          <p:nvPr/>
        </p:nvSpPr>
        <p:spPr>
          <a:xfrm>
            <a:off x="6400800" y="2343150"/>
            <a:ext cx="2438400" cy="1200329"/>
          </a:xfrm>
          <a:prstGeom prst="rect">
            <a:avLst/>
          </a:prstGeom>
          <a:noFill/>
        </p:spPr>
        <p:txBody>
          <a:bodyPr wrap="square" rtlCol="0">
            <a:spAutoFit/>
          </a:bodyPr>
          <a:lstStyle/>
          <a:p>
            <a:pPr>
              <a:buFont typeface="Wingdings" pitchFamily="2" charset="2"/>
              <a:buChar char="Ø"/>
            </a:pPr>
            <a:r>
              <a:rPr lang="en-US" sz="1400" b="1" dirty="0" smtClean="0">
                <a:solidFill>
                  <a:srgbClr val="FF0000"/>
                </a:solidFill>
              </a:rPr>
              <a:t>  75</a:t>
            </a:r>
            <a:r>
              <a:rPr lang="en-US" sz="1400" b="1" dirty="0">
                <a:solidFill>
                  <a:srgbClr val="FF0000"/>
                </a:solidFill>
              </a:rPr>
              <a:t>% had moderate healing &amp; </a:t>
            </a:r>
            <a:r>
              <a:rPr lang="en-US" sz="1400" b="1" dirty="0" smtClean="0">
                <a:solidFill>
                  <a:srgbClr val="FF0000"/>
                </a:solidFill>
              </a:rPr>
              <a:t>Positivity.</a:t>
            </a:r>
            <a:endParaRPr lang="en-US" sz="1400" b="1" dirty="0">
              <a:solidFill>
                <a:srgbClr val="FF0000"/>
              </a:solidFill>
            </a:endParaRPr>
          </a:p>
          <a:p>
            <a:pPr>
              <a:buFont typeface="Wingdings" pitchFamily="2" charset="2"/>
              <a:buChar char="Ø"/>
            </a:pPr>
            <a:r>
              <a:rPr lang="en-US" sz="1400" b="1" dirty="0" smtClean="0">
                <a:solidFill>
                  <a:srgbClr val="FF0000"/>
                </a:solidFill>
              </a:rPr>
              <a:t>  25</a:t>
            </a:r>
            <a:r>
              <a:rPr lang="en-US" sz="1400" b="1" dirty="0">
                <a:solidFill>
                  <a:srgbClr val="FF0000"/>
                </a:solidFill>
              </a:rPr>
              <a:t>% had very low healing &amp; Positivity.</a:t>
            </a:r>
          </a:p>
          <a:p>
            <a:endParaRPr lang="en-US" sz="1600" dirty="0"/>
          </a:p>
        </p:txBody>
      </p:sp>
      <p:sp>
        <p:nvSpPr>
          <p:cNvPr id="39" name="Rectangle 1"/>
          <p:cNvSpPr>
            <a:spLocks noChangeArrowheads="1"/>
          </p:cNvSpPr>
          <p:nvPr/>
        </p:nvSpPr>
        <p:spPr bwMode="auto">
          <a:xfrm>
            <a:off x="685800" y="3836805"/>
            <a:ext cx="8001000" cy="107721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Ø"/>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Seeking reassurance too often</a:t>
            </a:r>
            <a:r>
              <a:rPr lang="en-US" sz="1600" dirty="0" smtClean="0">
                <a:latin typeface="Times New Roman" pitchFamily="18" charset="0"/>
                <a:ea typeface="Calibri" pitchFamily="34" charset="0"/>
                <a:cs typeface="Times New Roman" pitchFamily="18" charset="0"/>
              </a:rPr>
              <a:t>. Your perception of Self healing methods.</a:t>
            </a:r>
            <a:endParaRPr lang="en-US" sz="1600" dirty="0" smtClean="0">
              <a:latin typeface="Arial" pitchFamily="34" charset="0"/>
            </a:endParaRPr>
          </a:p>
          <a:p>
            <a:pPr marL="0" marR="0" lvl="0" indent="0" defTabSz="914400" rtl="0" eaLnBrk="0" fontAlgn="base" latinLnBrk="0" hangingPunct="0">
              <a:lnSpc>
                <a:spcPct val="100000"/>
              </a:lnSpc>
              <a:spcBef>
                <a:spcPct val="0"/>
              </a:spcBef>
              <a:spcAft>
                <a:spcPct val="0"/>
              </a:spcAft>
              <a:buClrTx/>
              <a:buSzTx/>
              <a:buFont typeface="Wingdings" pitchFamily="2" charset="2"/>
              <a:buChar char="Ø"/>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See YouTube videos of cancer patients like Anita Moorjani who could dissolve her   </a:t>
            </a:r>
          </a:p>
          <a:p>
            <a:pPr marL="0" marR="0" lvl="0" indent="0"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solidFill>
                <a:effectLst/>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lemen size tumor &amp; spiritual healing videos of testimonials of patients chanting</a:t>
            </a:r>
            <a:r>
              <a:rPr lang="en-US" sz="1600" dirty="0">
                <a:latin typeface="Times New Roman" pitchFamily="18" charset="0"/>
                <a:ea typeface="Calibri" pitchFamily="34" charset="0"/>
                <a:cs typeface="Times New Roman" pitchFamily="18" charset="0"/>
              </a:rPr>
              <a:t> </a:t>
            </a:r>
            <a:r>
              <a:rPr lang="en-US" sz="1600" dirty="0" smtClean="0">
                <a:latin typeface="Times New Roman" pitchFamily="18" charset="0"/>
                <a:ea typeface="Calibri" pitchFamily="34" charset="0"/>
                <a:cs typeface="Times New Roman" pitchFamily="18" charset="0"/>
              </a:rPr>
              <a:t>  </a:t>
            </a:r>
          </a:p>
          <a:p>
            <a:pPr marL="0" marR="0" lvl="0" indent="0" defTabSz="914400" rtl="0" eaLnBrk="0" fontAlgn="base" latinLnBrk="0" hangingPunct="0">
              <a:lnSpc>
                <a:spcPct val="100000"/>
              </a:lnSpc>
              <a:spcBef>
                <a:spcPct val="0"/>
              </a:spcBef>
              <a:spcAft>
                <a:spcPct val="0"/>
              </a:spcAft>
              <a:buClrTx/>
              <a:buSzTx/>
              <a:tabLst/>
            </a:pPr>
            <a:r>
              <a:rPr lang="en-US" sz="1600" dirty="0" smtClean="0">
                <a:latin typeface="Times New Roman" pitchFamily="18" charset="0"/>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mantras. </a:t>
            </a:r>
            <a:endParaRPr kumimoji="0" lang="en-US" sz="1600" b="0" i="0" u="none" strike="noStrike" cap="none" normalizeH="0" baseline="0" dirty="0" smtClean="0">
              <a:ln>
                <a:noFill/>
              </a:ln>
              <a:solidFill>
                <a:schemeClr val="tx1"/>
              </a:solidFill>
              <a:effectLst/>
              <a:latin typeface="Arial" pitchFamily="34" charset="0"/>
            </a:endParaRPr>
          </a:p>
        </p:txBody>
      </p:sp>
      <p:sp>
        <p:nvSpPr>
          <p:cNvPr id="40" name="Rectangle 1"/>
          <p:cNvSpPr>
            <a:spLocks noChangeArrowheads="1"/>
          </p:cNvSpPr>
          <p:nvPr/>
        </p:nvSpPr>
        <p:spPr bwMode="auto">
          <a:xfrm>
            <a:off x="685800" y="3425339"/>
            <a:ext cx="7848600"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indent="53975"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What may increase the Faith based healing in  breast cancer patients?</a:t>
            </a:r>
            <a:endParaRPr kumimoji="0" lang="en-US" sz="1400" b="1" i="0" u="none" strike="noStrike" cap="none" normalizeH="0" baseline="0" dirty="0" smtClean="0">
              <a:ln>
                <a:noFill/>
              </a:ln>
              <a:solidFill>
                <a:schemeClr val="tx1"/>
              </a:solidFill>
              <a:effectLst/>
              <a:latin typeface="Arial" pitchFamily="34" charset="0"/>
            </a:endParaRPr>
          </a:p>
        </p:txBody>
      </p:sp>
      <p:sp>
        <p:nvSpPr>
          <p:cNvPr id="30" name="TextBox 29"/>
          <p:cNvSpPr txBox="1"/>
          <p:nvPr/>
        </p:nvSpPr>
        <p:spPr>
          <a:xfrm>
            <a:off x="762000" y="590550"/>
            <a:ext cx="3581400" cy="338554"/>
          </a:xfrm>
          <a:prstGeom prst="rect">
            <a:avLst/>
          </a:prstGeom>
          <a:noFill/>
        </p:spPr>
        <p:txBody>
          <a:bodyPr wrap="square" rtlCol="0">
            <a:spAutoFit/>
          </a:bodyPr>
          <a:lstStyle/>
          <a:p>
            <a:r>
              <a:rPr lang="en-US" sz="1600" b="1" dirty="0" smtClean="0"/>
              <a:t>A Systematic Review &amp; Meta Analysis </a:t>
            </a:r>
            <a:endParaRPr lang="en-US" sz="1600" b="1" dirty="0"/>
          </a:p>
        </p:txBody>
      </p:sp>
      <p:pic>
        <p:nvPicPr>
          <p:cNvPr id="31" name="VID-20161016-WA0001(1).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6324600" y="285750"/>
            <a:ext cx="2514600" cy="205740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1"/>
                                        </p:tgtEl>
                                      </p:cBhvr>
                                    </p:cmd>
                                  </p:childTnLst>
                                </p:cTn>
                              </p:par>
                            </p:childTnLst>
                          </p:cTn>
                        </p:par>
                      </p:childTnLst>
                    </p:cTn>
                  </p:par>
                </p:childTnLst>
              </p:cTn>
              <p:nextCondLst>
                <p:cond evt="onClick" delay="0">
                  <p:tgtEl>
                    <p:spTgt spid="31"/>
                  </p:tgtEl>
                </p:cond>
              </p:nextCondLst>
            </p:seq>
            <p:video>
              <p:cMediaNode>
                <p:cTn id="12" fill="hold" display="0">
                  <p:stCondLst>
                    <p:cond delay="indefinite"/>
                  </p:stCondLst>
                  <p:endCondLst>
                    <p:cond evt="onNext" delay="0">
                      <p:tgtEl>
                        <p:sldTgt/>
                      </p:tgtEl>
                    </p:cond>
                    <p:cond evt="onPrev" delay="0">
                      <p:tgtEl>
                        <p:sldTgt/>
                      </p:tgtEl>
                    </p:cond>
                  </p:endCondLst>
                </p:cTn>
                <p:tgtEl>
                  <p:spTgt spid="31"/>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s://ci4.googleusercontent.com/proxy/RirW3DQ-H5f0myUWSAq67PIcAsjbYW4ORjL_BQZKSv3qGGt0KQHQ_3QmAPi2yu_WMHC1oGgHuEmQPBC_oF4lvEuad-bKb08=s0-d-e1-ft#http://photos.jlhuie.com/campbell-life-let-go.jpg"/>
          <p:cNvPicPr>
            <a:picLocks noChangeAspect="1" noChangeArrowheads="1"/>
          </p:cNvPicPr>
          <p:nvPr/>
        </p:nvPicPr>
        <p:blipFill>
          <a:blip r:embed="rId2" cstate="print"/>
          <a:srcRect/>
          <a:stretch>
            <a:fillRect/>
          </a:stretch>
        </p:blipFill>
        <p:spPr bwMode="auto">
          <a:xfrm>
            <a:off x="1981200" y="1733550"/>
            <a:ext cx="4876800" cy="3210561"/>
          </a:xfrm>
          <a:prstGeom prst="rect">
            <a:avLst/>
          </a:prstGeom>
          <a:noFill/>
        </p:spPr>
      </p:pic>
      <p:sp>
        <p:nvSpPr>
          <p:cNvPr id="3" name="TextBox 2"/>
          <p:cNvSpPr txBox="1"/>
          <p:nvPr/>
        </p:nvSpPr>
        <p:spPr>
          <a:xfrm>
            <a:off x="762000" y="209550"/>
            <a:ext cx="7619999" cy="1200329"/>
          </a:xfrm>
          <a:prstGeom prst="rect">
            <a:avLst/>
          </a:prstGeom>
          <a:noFill/>
        </p:spPr>
        <p:txBody>
          <a:bodyPr wrap="square" rtlCol="0">
            <a:spAutoFit/>
          </a:bodyPr>
          <a:lstStyle/>
          <a:p>
            <a:r>
              <a:rPr lang="en-US" dirty="0" smtClean="0"/>
              <a:t> We are delighted to inform you that your research paper </a:t>
            </a:r>
            <a:r>
              <a:rPr lang="en-US" b="1" dirty="0" smtClean="0"/>
              <a:t>" Mantra chanting and effective Preventive Medicine touching 6 </a:t>
            </a:r>
            <a:r>
              <a:rPr lang="en-US" b="1" dirty="0" err="1" smtClean="0"/>
              <a:t>th</a:t>
            </a:r>
            <a:r>
              <a:rPr lang="en-US" b="1" dirty="0" smtClean="0"/>
              <a:t> element spirituality as per USA public health " </a:t>
            </a:r>
            <a:r>
              <a:rPr lang="en-US" dirty="0" smtClean="0"/>
              <a:t>has been </a:t>
            </a:r>
            <a:r>
              <a:rPr lang="en-US" b="1" dirty="0" smtClean="0"/>
              <a:t>" Accepted for Publication "  </a:t>
            </a:r>
            <a:r>
              <a:rPr lang="en-US" dirty="0" smtClean="0"/>
              <a:t>in International Journal of Engineering Trends &amp; Technology (IJETT), </a:t>
            </a:r>
            <a:r>
              <a:rPr lang="en-US" b="1" dirty="0" smtClean="0"/>
              <a:t>October </a:t>
            </a:r>
            <a:r>
              <a:rPr lang="en-US" dirty="0" smtClean="0"/>
              <a:t>2016, ISSN: 2231-5381.</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62000" y="209550"/>
            <a:ext cx="8001000" cy="1569660"/>
          </a:xfrm>
          <a:prstGeom prst="rect">
            <a:avLst/>
          </a:prstGeom>
          <a:noFill/>
          <a:ln w="9525">
            <a:noFill/>
            <a:miter lim="800000"/>
            <a:headEnd/>
            <a:tailEnd/>
          </a:ln>
        </p:spPr>
        <p:txBody>
          <a:bodyPr wrap="square">
            <a:spAutoFit/>
          </a:bodyPr>
          <a:lstStyle/>
          <a:p>
            <a:r>
              <a:rPr lang="en-US" sz="2400" b="1" dirty="0" smtClean="0">
                <a:cs typeface="Arial" pitchFamily="34" charset="0"/>
              </a:rPr>
              <a:t>While doing research on effect of chanting Mantras in Breast Cancer patients </a:t>
            </a:r>
            <a:r>
              <a:rPr lang="en-US" sz="2400" b="1" dirty="0" smtClean="0">
                <a:solidFill>
                  <a:srgbClr val="C00000"/>
                </a:solidFill>
                <a:cs typeface="Arial" pitchFamily="34" charset="0"/>
              </a:rPr>
              <a:t>with chemotherapy</a:t>
            </a:r>
            <a:r>
              <a:rPr lang="en-US" sz="2400" b="1" dirty="0" smtClean="0">
                <a:cs typeface="Arial" pitchFamily="34" charset="0"/>
              </a:rPr>
              <a:t>, some additional important findings were seen on side effect of chemotherapy.</a:t>
            </a:r>
          </a:p>
        </p:txBody>
      </p:sp>
      <p:sp>
        <p:nvSpPr>
          <p:cNvPr id="5" name="Rectangle 1"/>
          <p:cNvSpPr>
            <a:spLocks noChangeArrowheads="1"/>
          </p:cNvSpPr>
          <p:nvPr/>
        </p:nvSpPr>
        <p:spPr bwMode="auto">
          <a:xfrm>
            <a:off x="762000" y="1657350"/>
            <a:ext cx="74676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400" dirty="0" smtClean="0">
                <a:ea typeface="Calibri" pitchFamily="34" charset="0"/>
                <a:cs typeface="Times New Roman" pitchFamily="18" charset="0"/>
              </a:rPr>
              <a:t>Lymph node removal leads to hands becoming like a  log and movement of hand was disabled in most of the cases. </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2400" b="0" i="0" u="none" strike="noStrike" cap="none" normalizeH="0" baseline="0" dirty="0" smtClean="0">
                <a:ln>
                  <a:noFill/>
                </a:ln>
                <a:solidFill>
                  <a:schemeClr val="tx1"/>
                </a:solidFill>
                <a:effectLst/>
                <a:ea typeface="Calibri" pitchFamily="34" charset="0"/>
                <a:cs typeface="Times New Roman" pitchFamily="18" charset="0"/>
              </a:rPr>
              <a:t>In few cases the ladies started walking with the help of walker, lost her ability to walk due to side effects of chemo as endorsed by Oncologist.</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400" dirty="0" smtClean="0">
                <a:ea typeface="Calibri" pitchFamily="34" charset="0"/>
                <a:cs typeface="Times New Roman" pitchFamily="18" charset="0"/>
              </a:rPr>
              <a:t>Mrs. </a:t>
            </a:r>
            <a:r>
              <a:rPr lang="en-US" sz="2400" dirty="0" err="1" smtClean="0">
                <a:ea typeface="Calibri" pitchFamily="34" charset="0"/>
                <a:cs typeface="Times New Roman" pitchFamily="18" charset="0"/>
              </a:rPr>
              <a:t>Pugalia</a:t>
            </a:r>
            <a:r>
              <a:rPr lang="en-US" sz="2400" dirty="0" smtClean="0">
                <a:ea typeface="Calibri" pitchFamily="34" charset="0"/>
                <a:cs typeface="Times New Roman" pitchFamily="18" charset="0"/>
              </a:rPr>
              <a:t> had to get her water retention in breast removed by suction every week after chemotherapy.  The accumulated fluid in breast was to be suctioned every week.</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685800" y="209550"/>
            <a:ext cx="7086600" cy="830997"/>
          </a:xfrm>
          <a:prstGeom prst="rect">
            <a:avLst/>
          </a:prstGeom>
          <a:noFill/>
          <a:ln w="9525">
            <a:noFill/>
            <a:miter lim="800000"/>
            <a:headEnd/>
            <a:tailEnd/>
          </a:ln>
        </p:spPr>
        <p:txBody>
          <a:bodyPr wrap="square">
            <a:spAutoFit/>
          </a:bodyPr>
          <a:lstStyle/>
          <a:p>
            <a:r>
              <a:rPr lang="en-US" sz="2400" b="1" dirty="0" smtClean="0">
                <a:cs typeface="Arial" pitchFamily="34" charset="0"/>
              </a:rPr>
              <a:t>Some of the cases which recovered in breast cancer while chanting mantra </a:t>
            </a:r>
            <a:r>
              <a:rPr lang="en-US" sz="2400" b="1" dirty="0" smtClean="0">
                <a:solidFill>
                  <a:srgbClr val="C00000"/>
                </a:solidFill>
                <a:cs typeface="Arial" pitchFamily="34" charset="0"/>
              </a:rPr>
              <a:t>without chemotherapy</a:t>
            </a:r>
            <a:r>
              <a:rPr lang="en-US" sz="2400" b="1" dirty="0" smtClean="0">
                <a:cs typeface="Arial" pitchFamily="34" charset="0"/>
              </a:rPr>
              <a:t>:</a:t>
            </a:r>
          </a:p>
        </p:txBody>
      </p:sp>
      <p:sp>
        <p:nvSpPr>
          <p:cNvPr id="5" name="Rectangle 1"/>
          <p:cNvSpPr>
            <a:spLocks noChangeArrowheads="1"/>
          </p:cNvSpPr>
          <p:nvPr/>
        </p:nvSpPr>
        <p:spPr bwMode="auto">
          <a:xfrm>
            <a:off x="914400" y="1227475"/>
            <a:ext cx="7543800" cy="34778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smtClean="0">
                <a:ea typeface="Calibri" pitchFamily="34" charset="0"/>
                <a:cs typeface="Times New Roman" pitchFamily="18" charset="0"/>
              </a:rPr>
              <a:t>A lady from </a:t>
            </a:r>
            <a:r>
              <a:rPr lang="en-US" sz="2000" dirty="0" err="1" smtClean="0">
                <a:ea typeface="Calibri" pitchFamily="34" charset="0"/>
                <a:cs typeface="Times New Roman" pitchFamily="18" charset="0"/>
              </a:rPr>
              <a:t>Pune</a:t>
            </a:r>
            <a:r>
              <a:rPr lang="en-US" sz="2000" dirty="0" smtClean="0">
                <a:ea typeface="Calibri" pitchFamily="34" charset="0"/>
                <a:cs typeface="Times New Roman" pitchFamily="18" charset="0"/>
              </a:rPr>
              <a:t> could bring down her CA 125 from 16 to 12 within 21 days of chanting.</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smtClean="0">
                <a:ea typeface="Calibri" pitchFamily="34" charset="0"/>
                <a:cs typeface="Times New Roman" pitchFamily="18" charset="0"/>
              </a:rPr>
              <a:t>Another lady within a span of 3 months of chanting could bring down her CA 125 from 1900 to 60 within 3 months of chanting without chemotherapy.</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smtClean="0">
                <a:ea typeface="Calibri" pitchFamily="34" charset="0"/>
                <a:cs typeface="Times New Roman" pitchFamily="18" charset="0"/>
              </a:rPr>
              <a:t>Anxiety and fear level of ladies was brought down from 15 to 10 and Fear of Recurrence Scale.</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smtClean="0">
                <a:ea typeface="Calibri" pitchFamily="34" charset="0"/>
                <a:cs typeface="Times New Roman" pitchFamily="18" charset="0"/>
              </a:rPr>
              <a:t>In few cases the T Helper cells increased by  chanting as is proven in Yoga and Meditation also.</a:t>
            </a:r>
          </a:p>
          <a:p>
            <a:pPr marL="171450" marR="0" lvl="0" indent="-171450" algn="just"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smtClean="0">
                <a:ea typeface="Calibri" pitchFamily="34" charset="0"/>
                <a:cs typeface="Times New Roman" pitchFamily="18" charset="0"/>
              </a:rPr>
              <a:t>Overall study we can presume that the circulating tumor cells reduced from 10 to 2 as per Doctors, but we need to </a:t>
            </a:r>
            <a:r>
              <a:rPr lang="en-US" sz="2000" dirty="0" err="1" smtClean="0">
                <a:ea typeface="Calibri" pitchFamily="34" charset="0"/>
                <a:cs typeface="Times New Roman" pitchFamily="18" charset="0"/>
              </a:rPr>
              <a:t>reasure</a:t>
            </a:r>
            <a:r>
              <a:rPr lang="en-US" sz="2000" dirty="0" smtClean="0">
                <a:ea typeface="Calibri" pitchFamily="34" charset="0"/>
                <a:cs typeface="Times New Roman" pitchFamily="18" charset="0"/>
              </a:rPr>
              <a:t> with equipment which above our budget and not available in Nagpur.</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762000" y="209550"/>
            <a:ext cx="8001000" cy="461665"/>
          </a:xfrm>
          <a:prstGeom prst="rect">
            <a:avLst/>
          </a:prstGeom>
          <a:noFill/>
          <a:ln w="9525">
            <a:noFill/>
            <a:miter lim="800000"/>
            <a:headEnd/>
            <a:tailEnd/>
          </a:ln>
        </p:spPr>
        <p:txBody>
          <a:bodyPr wrap="square">
            <a:spAutoFit/>
          </a:bodyPr>
          <a:lstStyle/>
          <a:p>
            <a:r>
              <a:rPr lang="en-US" sz="2400" dirty="0" smtClean="0">
                <a:cs typeface="Arial" pitchFamily="34" charset="0"/>
              </a:rPr>
              <a:t> </a:t>
            </a:r>
          </a:p>
        </p:txBody>
      </p:sp>
      <p:sp>
        <p:nvSpPr>
          <p:cNvPr id="5" name="Rectangle 1"/>
          <p:cNvSpPr>
            <a:spLocks noChangeArrowheads="1"/>
          </p:cNvSpPr>
          <p:nvPr/>
        </p:nvSpPr>
        <p:spPr bwMode="auto">
          <a:xfrm>
            <a:off x="762000" y="558284"/>
            <a:ext cx="74676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lang="en-US" sz="2400" dirty="0" smtClean="0">
                <a:ea typeface="Calibri" pitchFamily="34" charset="0"/>
                <a:cs typeface="Times New Roman" pitchFamily="18" charset="0"/>
              </a:rPr>
              <a:t>Today Mrs. </a:t>
            </a:r>
            <a:r>
              <a:rPr lang="en-US" sz="2400" dirty="0" err="1" smtClean="0">
                <a:ea typeface="Calibri" pitchFamily="34" charset="0"/>
                <a:cs typeface="Times New Roman" pitchFamily="18" charset="0"/>
              </a:rPr>
              <a:t>Charu</a:t>
            </a:r>
            <a:r>
              <a:rPr lang="en-US" sz="2400" dirty="0" smtClean="0">
                <a:ea typeface="Calibri" pitchFamily="34" charset="0"/>
                <a:cs typeface="Times New Roman" pitchFamily="18" charset="0"/>
              </a:rPr>
              <a:t> Jain. who has 8 years of history of Ovarian cancer which has spread in stomach, </a:t>
            </a:r>
            <a:r>
              <a:rPr lang="en-US" sz="2400" dirty="0" err="1" smtClean="0">
                <a:ea typeface="Calibri" pitchFamily="34" charset="0"/>
                <a:cs typeface="Times New Roman" pitchFamily="18" charset="0"/>
              </a:rPr>
              <a:t>omentum</a:t>
            </a:r>
            <a:r>
              <a:rPr lang="en-US" sz="2400" dirty="0" smtClean="0">
                <a:ea typeface="Calibri" pitchFamily="34" charset="0"/>
                <a:cs typeface="Times New Roman" pitchFamily="18" charset="0"/>
              </a:rPr>
              <a:t> and side walls of intestine is living happily with her colostomy bag removed within period of 6 months from surgery by Dr. </a:t>
            </a:r>
            <a:r>
              <a:rPr lang="en-US" sz="2400" dirty="0" err="1" smtClean="0">
                <a:ea typeface="Calibri" pitchFamily="34" charset="0"/>
                <a:cs typeface="Times New Roman" pitchFamily="18" charset="0"/>
              </a:rPr>
              <a:t>Harith</a:t>
            </a:r>
            <a:r>
              <a:rPr lang="en-US" sz="2400" dirty="0" smtClean="0">
                <a:ea typeface="Calibri" pitchFamily="34" charset="0"/>
                <a:cs typeface="Times New Roman" pitchFamily="18" charset="0"/>
              </a:rPr>
              <a:t> at Max Hospital.</a:t>
            </a:r>
          </a:p>
          <a:p>
            <a:pPr marR="0" lvl="0" algn="just" defTabSz="914400" rtl="0" eaLnBrk="0" fontAlgn="base" latinLnBrk="0" hangingPunct="0">
              <a:lnSpc>
                <a:spcPct val="100000"/>
              </a:lnSpc>
              <a:spcBef>
                <a:spcPct val="0"/>
              </a:spcBef>
              <a:spcAft>
                <a:spcPct val="0"/>
              </a:spcAft>
              <a:buClrTx/>
              <a:buSzTx/>
              <a:tabLst/>
            </a:pPr>
            <a:endParaRPr lang="en-US" sz="2400" dirty="0" smtClean="0">
              <a:ea typeface="Calibri" pitchFamily="34" charset="0"/>
              <a:cs typeface="Times New Roman" pitchFamily="18" charset="0"/>
            </a:endParaRPr>
          </a:p>
          <a:p>
            <a:pPr lvl="0" algn="just" eaLnBrk="0" fontAlgn="base" hangingPunct="0">
              <a:spcBef>
                <a:spcPct val="0"/>
              </a:spcBef>
              <a:spcAft>
                <a:spcPct val="0"/>
              </a:spcAft>
            </a:pPr>
            <a:r>
              <a:rPr lang="en-US" sz="2400" dirty="0" smtClean="0">
                <a:ea typeface="Calibri" pitchFamily="34" charset="0"/>
                <a:cs typeface="Times New Roman" pitchFamily="18" charset="0"/>
              </a:rPr>
              <a:t>Dr. </a:t>
            </a:r>
            <a:r>
              <a:rPr lang="en-US" sz="2400" dirty="0" err="1" smtClean="0">
                <a:ea typeface="Calibri" pitchFamily="34" charset="0"/>
                <a:cs typeface="Times New Roman" pitchFamily="18" charset="0"/>
              </a:rPr>
              <a:t>Geeta</a:t>
            </a:r>
            <a:r>
              <a:rPr lang="en-US" sz="2400" dirty="0" smtClean="0">
                <a:ea typeface="Calibri" pitchFamily="34" charset="0"/>
                <a:cs typeface="Times New Roman" pitchFamily="18" charset="0"/>
              </a:rPr>
              <a:t>, a Cancer Specialist in Gynecology says </a:t>
            </a:r>
            <a:r>
              <a:rPr lang="en-US" sz="2400" dirty="0" err="1" smtClean="0">
                <a:ea typeface="Calibri" pitchFamily="34" charset="0"/>
                <a:cs typeface="Times New Roman" pitchFamily="18" charset="0"/>
              </a:rPr>
              <a:t>Allopathy</a:t>
            </a:r>
            <a:r>
              <a:rPr lang="en-US" sz="2400" dirty="0" smtClean="0">
                <a:ea typeface="Calibri" pitchFamily="34" charset="0"/>
                <a:cs typeface="Times New Roman" pitchFamily="18" charset="0"/>
              </a:rPr>
              <a:t> is only 200-400 years old medicine and </a:t>
            </a:r>
            <a:r>
              <a:rPr lang="en-US" sz="2400" dirty="0" err="1" smtClean="0">
                <a:ea typeface="Calibri" pitchFamily="34" charset="0"/>
                <a:cs typeface="Times New Roman" pitchFamily="18" charset="0"/>
              </a:rPr>
              <a:t>Ayurveda</a:t>
            </a:r>
            <a:r>
              <a:rPr lang="en-US" sz="2400" dirty="0" smtClean="0">
                <a:ea typeface="Calibri" pitchFamily="34" charset="0"/>
                <a:cs typeface="Times New Roman" pitchFamily="18" charset="0"/>
              </a:rPr>
              <a:t> is 5000 years old science and speaks of health wellness (Positive Health )  The Logo say “Om </a:t>
            </a:r>
            <a:r>
              <a:rPr lang="en-US" sz="2400" dirty="0" err="1" smtClean="0">
                <a:ea typeface="Calibri" pitchFamily="34" charset="0"/>
                <a:cs typeface="Times New Roman" pitchFamily="18" charset="0"/>
              </a:rPr>
              <a:t>Sarve</a:t>
            </a:r>
            <a:r>
              <a:rPr lang="en-US" sz="2400" dirty="0" smtClean="0">
                <a:ea typeface="Calibri" pitchFamily="34" charset="0"/>
                <a:cs typeface="Times New Roman" pitchFamily="18" charset="0"/>
              </a:rPr>
              <a:t> </a:t>
            </a:r>
            <a:r>
              <a:rPr lang="en-US" sz="2400" dirty="0" err="1" smtClean="0">
                <a:ea typeface="Calibri" pitchFamily="34" charset="0"/>
                <a:cs typeface="Times New Roman" pitchFamily="18" charset="0"/>
              </a:rPr>
              <a:t>Bhawantu</a:t>
            </a:r>
            <a:r>
              <a:rPr lang="en-US" sz="2400" dirty="0" smtClean="0">
                <a:ea typeface="Calibri" pitchFamily="34" charset="0"/>
                <a:cs typeface="Times New Roman" pitchFamily="18" charset="0"/>
              </a:rPr>
              <a:t> </a:t>
            </a:r>
            <a:r>
              <a:rPr lang="en-US" sz="2400" dirty="0" err="1" smtClean="0">
                <a:ea typeface="Calibri" pitchFamily="34" charset="0"/>
                <a:cs typeface="Times New Roman" pitchFamily="18" charset="0"/>
              </a:rPr>
              <a:t>Sukhinah</a:t>
            </a:r>
            <a:r>
              <a:rPr lang="en-US" sz="2400" dirty="0" smtClean="0">
                <a:ea typeface="Calibri" pitchFamily="34" charset="0"/>
                <a:cs typeface="Times New Roman" pitchFamily="18" charset="0"/>
              </a:rPr>
              <a:t>, </a:t>
            </a:r>
            <a:r>
              <a:rPr lang="en-US" sz="2400" dirty="0" err="1" smtClean="0">
                <a:ea typeface="Calibri" pitchFamily="34" charset="0"/>
                <a:cs typeface="Times New Roman" pitchFamily="18" charset="0"/>
              </a:rPr>
              <a:t>Sarve</a:t>
            </a:r>
            <a:r>
              <a:rPr lang="en-US" sz="2400" dirty="0" smtClean="0">
                <a:ea typeface="Calibri" pitchFamily="34" charset="0"/>
                <a:cs typeface="Times New Roman" pitchFamily="18" charset="0"/>
              </a:rPr>
              <a:t> </a:t>
            </a:r>
            <a:r>
              <a:rPr lang="en-US" sz="2400" dirty="0" err="1" smtClean="0">
                <a:ea typeface="Calibri" pitchFamily="34" charset="0"/>
                <a:cs typeface="Times New Roman" pitchFamily="18" charset="0"/>
              </a:rPr>
              <a:t>Santu</a:t>
            </a:r>
            <a:r>
              <a:rPr lang="en-US" sz="2400" dirty="0" smtClean="0">
                <a:ea typeface="Calibri" pitchFamily="34" charset="0"/>
                <a:cs typeface="Times New Roman" pitchFamily="18" charset="0"/>
              </a:rPr>
              <a:t> </a:t>
            </a:r>
            <a:r>
              <a:rPr lang="en-US" sz="2400" dirty="0" err="1" smtClean="0">
                <a:ea typeface="Calibri" pitchFamily="34" charset="0"/>
                <a:cs typeface="Times New Roman" pitchFamily="18" charset="0"/>
              </a:rPr>
              <a:t>niramaya</a:t>
            </a:r>
            <a:r>
              <a:rPr lang="en-US" sz="2400" dirty="0" smtClean="0">
                <a:ea typeface="Calibri" pitchFamily="34" charset="0"/>
                <a:cs typeface="Times New Roman" pitchFamily="18" charset="0"/>
              </a:rPr>
              <a:t>”  (Be happy, be healthy see the good ) where as </a:t>
            </a:r>
            <a:r>
              <a:rPr lang="en-US" sz="2400" dirty="0" err="1" smtClean="0">
                <a:ea typeface="Calibri" pitchFamily="34" charset="0"/>
                <a:cs typeface="Times New Roman" pitchFamily="18" charset="0"/>
              </a:rPr>
              <a:t>Allopathy</a:t>
            </a:r>
            <a:r>
              <a:rPr lang="en-US" sz="2400" dirty="0" smtClean="0">
                <a:ea typeface="Calibri" pitchFamily="34" charset="0"/>
                <a:cs typeface="Times New Roman" pitchFamily="18" charset="0"/>
              </a:rPr>
              <a:t> says “Disease is certain and Health is an accident”</a:t>
            </a:r>
            <a:endParaRPr lang="en-US" sz="2800" dirty="0" smtClean="0">
              <a:ea typeface="Calibri" pitchFamily="34" charset="0"/>
              <a:cs typeface="Times New Roman" pitchFamily="18" charset="0"/>
            </a:endParaRPr>
          </a:p>
        </p:txBody>
      </p:sp>
      <p:sp>
        <p:nvSpPr>
          <p:cNvPr id="6" name="TextBox 5"/>
          <p:cNvSpPr txBox="1"/>
          <p:nvPr/>
        </p:nvSpPr>
        <p:spPr>
          <a:xfrm>
            <a:off x="838200" y="133350"/>
            <a:ext cx="1883336" cy="461665"/>
          </a:xfrm>
          <a:prstGeom prst="rect">
            <a:avLst/>
          </a:prstGeom>
          <a:noFill/>
        </p:spPr>
        <p:txBody>
          <a:bodyPr wrap="none" rtlCol="0">
            <a:spAutoFit/>
          </a:bodyPr>
          <a:lstStyle/>
          <a:p>
            <a:r>
              <a:rPr lang="en-US" sz="2400" b="1" dirty="0" smtClean="0">
                <a:ea typeface="Calibri" pitchFamily="34" charset="0"/>
                <a:cs typeface="Times New Roman" pitchFamily="18" charset="0"/>
              </a:rPr>
              <a:t>Testimonials:</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95964"/>
            <a:ext cx="4343401" cy="5047536"/>
          </a:xfrm>
          <a:prstGeom prst="rect">
            <a:avLst/>
          </a:prstGeom>
          <a:noFill/>
        </p:spPr>
        <p:txBody>
          <a:bodyPr wrap="square" rtlCol="0">
            <a:spAutoFit/>
          </a:bodyPr>
          <a:lstStyle/>
          <a:p>
            <a:pPr algn="just"/>
            <a:r>
              <a:rPr lang="en-US" sz="1600" dirty="0" smtClean="0"/>
              <a:t>I am </a:t>
            </a:r>
            <a:r>
              <a:rPr lang="en-US" sz="1600" dirty="0" err="1" smtClean="0"/>
              <a:t>Shiksha</a:t>
            </a:r>
            <a:r>
              <a:rPr lang="en-US" sz="1600" dirty="0" smtClean="0"/>
              <a:t> Jain from Kolkata and I have been suffering from colon cancer since October 2012. After getting treated and healed I was again hit by ovarian cancer in the year 2014. During my second chemotherapy  for ovarian cancer I was infected in my stomach which lead to me using a colostomy bag. Doctors were slowly giving up on me and the only source of my will was my parents, who were continuously praying for me and this is when my mom induced in me the powerful chants of BHAKTAMAR. During my painful treatment I inculcated the habit of listening to BHAKTAMAR on a regular basis. The divine 48 </a:t>
            </a:r>
            <a:r>
              <a:rPr lang="en-US" sz="1600" dirty="0" err="1" smtClean="0"/>
              <a:t>shlokas</a:t>
            </a:r>
            <a:r>
              <a:rPr lang="en-US" sz="1600" dirty="0" smtClean="0"/>
              <a:t> of BHAKTAMAR  has miraculous powers of curing the incurable diseases. Some people recover because they believe in doctors and some do because they have faith in God. Slowly there were positive changes in my life and all the  negativities of the harsh treatment were washing away. This is when my parents told me about the significance of the all powerful 45th </a:t>
            </a:r>
            <a:r>
              <a:rPr lang="en-US" sz="1600" dirty="0" err="1" smtClean="0"/>
              <a:t>shloka</a:t>
            </a:r>
            <a:r>
              <a:rPr lang="en-US" sz="1600" dirty="0" smtClean="0"/>
              <a:t> in healing diseases.</a:t>
            </a:r>
          </a:p>
          <a:p>
            <a:endParaRPr lang="en-US" dirty="0"/>
          </a:p>
        </p:txBody>
      </p:sp>
      <p:pic>
        <p:nvPicPr>
          <p:cNvPr id="5" name="Content Placeholder 6" descr="1.jpg"/>
          <p:cNvPicPr>
            <a:picLocks noChangeAspect="1"/>
          </p:cNvPicPr>
          <p:nvPr/>
        </p:nvPicPr>
        <p:blipFill>
          <a:blip r:embed="rId2" cstate="print"/>
          <a:stretch>
            <a:fillRect/>
          </a:stretch>
        </p:blipFill>
        <p:spPr>
          <a:xfrm>
            <a:off x="4876800" y="133350"/>
            <a:ext cx="4038600" cy="48768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0" y="1"/>
            <a:ext cx="4800600" cy="5143499"/>
          </a:xfrm>
          <a:prstGeom prst="rect">
            <a:avLst/>
          </a:prstGeom>
          <a:noFill/>
          <a:ln w="9525">
            <a:noFill/>
            <a:miter lim="800000"/>
            <a:headEnd/>
            <a:tailEnd/>
          </a:ln>
          <a:effectLst/>
        </p:spPr>
      </p:pic>
      <p:pic>
        <p:nvPicPr>
          <p:cNvPr id="3" name="Picture 2"/>
          <p:cNvPicPr>
            <a:picLocks noChangeAspect="1" noChangeArrowheads="1"/>
          </p:cNvPicPr>
          <p:nvPr/>
        </p:nvPicPr>
        <p:blipFill>
          <a:blip r:embed="rId3" cstate="print"/>
          <a:srcRect/>
          <a:stretch>
            <a:fillRect/>
          </a:stretch>
        </p:blipFill>
        <p:spPr bwMode="auto">
          <a:xfrm>
            <a:off x="4800600" y="0"/>
            <a:ext cx="4343400" cy="5143500"/>
          </a:xfrm>
          <a:prstGeom prst="rect">
            <a:avLst/>
          </a:prstGeom>
          <a:noFill/>
          <a:ln w="9525">
            <a:noFill/>
            <a:miter lim="800000"/>
            <a:headEnd/>
            <a:tailEnd/>
          </a:ln>
          <a:effectLst/>
        </p:spPr>
      </p:pic>
    </p:spTree>
    <p:extLst>
      <p:ext uri="{BB962C8B-B14F-4D97-AF65-F5344CB8AC3E}">
        <p14:creationId xmlns:p14="http://schemas.microsoft.com/office/powerpoint/2010/main" val="25927220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09550"/>
            <a:ext cx="8305800" cy="4801314"/>
          </a:xfrm>
          <a:prstGeom prst="rect">
            <a:avLst/>
          </a:prstGeom>
          <a:noFill/>
        </p:spPr>
        <p:txBody>
          <a:bodyPr wrap="square" rtlCol="0">
            <a:spAutoFit/>
          </a:bodyPr>
          <a:lstStyle/>
          <a:p>
            <a:pPr algn="just"/>
            <a:r>
              <a:rPr lang="en-US" dirty="0" smtClean="0"/>
              <a:t>To know the inner meanings of the 45th </a:t>
            </a:r>
            <a:r>
              <a:rPr lang="en-US" dirty="0" err="1" smtClean="0"/>
              <a:t>Shloka</a:t>
            </a:r>
            <a:r>
              <a:rPr lang="en-US" dirty="0" smtClean="0"/>
              <a:t> I started to Google and gather all the knowledge I could get of this </a:t>
            </a:r>
            <a:r>
              <a:rPr lang="en-US" dirty="0" err="1" smtClean="0"/>
              <a:t>Shloka</a:t>
            </a:r>
            <a:r>
              <a:rPr lang="en-US" dirty="0" smtClean="0"/>
              <a:t>. It was then I found out about Dr. </a:t>
            </a:r>
            <a:r>
              <a:rPr lang="en-US" dirty="0" err="1" smtClean="0"/>
              <a:t>Manju</a:t>
            </a:r>
            <a:r>
              <a:rPr lang="en-US" dirty="0" smtClean="0"/>
              <a:t> Jain who has a PhD. in BHAKTAMAR. Reading about her life and how she helped in recovering people worldwide from incurable diseases gave me an uncontrollable urge to meet her as soon as possible. How only chanting and belief in the powers of the mantra could heal someone was astonishing to imagine. After meeting her and spending a good few days with her  I was shocked to see the changes that had taken place in my life. Not just physically but those </a:t>
            </a:r>
            <a:r>
              <a:rPr lang="en-US" dirty="0" err="1" smtClean="0"/>
              <a:t>shloka</a:t>
            </a:r>
            <a:r>
              <a:rPr lang="en-US" dirty="0" smtClean="0"/>
              <a:t> were healing me mentally. Later after a few days of having cough and cold I was asked to get a CT scan done in which the doctors found nodules in my lungs. I had again undergone a few tests for tuberculosis. During this period of 10 days I started  putting more emphasis on the 45th </a:t>
            </a:r>
            <a:r>
              <a:rPr lang="en-US" dirty="0" err="1" smtClean="0"/>
              <a:t>shloka</a:t>
            </a:r>
            <a:r>
              <a:rPr lang="en-US" dirty="0" smtClean="0"/>
              <a:t> in particular and the entire BHAKTAMAR in general. After 10 days my reports were out and no signs of tuberculosis were found and  the nodule had resolved. Everybody was surprised to see my results and I was extremely happy. So this is how BHAKTMAR has brought a positive change in my life and I m sure it will also help each and every person who chant these </a:t>
            </a:r>
            <a:r>
              <a:rPr lang="en-US" dirty="0" err="1" smtClean="0"/>
              <a:t>shloka</a:t>
            </a:r>
            <a:r>
              <a:rPr lang="en-US" dirty="0" smtClean="0"/>
              <a:t> with utter faith and belief. Not only the BHAKTAMAR but any spiritual chant should be chanted with 100% belief and faith in the almighty.</a:t>
            </a:r>
          </a:p>
          <a:p>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133350"/>
            <a:ext cx="5715000" cy="4708981"/>
          </a:xfrm>
          <a:prstGeom prst="rect">
            <a:avLst/>
          </a:prstGeom>
          <a:noFill/>
          <a:ln w="9525">
            <a:noFill/>
            <a:miter lim="800000"/>
            <a:headEnd/>
            <a:tailEnd/>
          </a:ln>
        </p:spPr>
        <p:txBody>
          <a:bodyPr wrap="square">
            <a:spAutoFit/>
          </a:bodyPr>
          <a:lstStyle/>
          <a:p>
            <a:r>
              <a:rPr lang="en-US" sz="2000" dirty="0" err="1" smtClean="0">
                <a:cs typeface="Arial" pitchFamily="34" charset="0"/>
              </a:rPr>
              <a:t>Sujataji</a:t>
            </a:r>
            <a:r>
              <a:rPr lang="en-US" sz="2000" dirty="0" smtClean="0">
                <a:cs typeface="Arial" pitchFamily="34" charset="0"/>
              </a:rPr>
              <a:t> from </a:t>
            </a:r>
            <a:r>
              <a:rPr lang="en-US" sz="2000" dirty="0" err="1" smtClean="0">
                <a:cs typeface="Arial" pitchFamily="34" charset="0"/>
              </a:rPr>
              <a:t>Pune</a:t>
            </a:r>
            <a:r>
              <a:rPr lang="en-US" sz="2000" dirty="0" smtClean="0">
                <a:cs typeface="Arial" pitchFamily="34" charset="0"/>
              </a:rPr>
              <a:t> had been diagnosed ovarian </a:t>
            </a:r>
            <a:r>
              <a:rPr lang="en-US" sz="2000" dirty="0" err="1" smtClean="0">
                <a:cs typeface="Arial" pitchFamily="34" charset="0"/>
              </a:rPr>
              <a:t>cancaer</a:t>
            </a:r>
            <a:r>
              <a:rPr lang="en-US" sz="2000" dirty="0" smtClean="0">
                <a:cs typeface="Arial" pitchFamily="34" charset="0"/>
              </a:rPr>
              <a:t> and got to know about Mantra Chanting.  She came to Mumbai, while driving from </a:t>
            </a:r>
            <a:r>
              <a:rPr lang="en-US" sz="2000" dirty="0" err="1" smtClean="0">
                <a:cs typeface="Arial" pitchFamily="34" charset="0"/>
              </a:rPr>
              <a:t>Pune</a:t>
            </a:r>
            <a:r>
              <a:rPr lang="en-US" sz="2000" dirty="0" smtClean="0">
                <a:cs typeface="Arial" pitchFamily="34" charset="0"/>
              </a:rPr>
              <a:t> and started chanting for herself as well as for others when her CA 125 came down from 16 to 12.  Today cancer is free as endorsed by Doctors and she has healed around 25 patients which who got better sleep, their anxiety was reduced and their pain was almost vanished and their pain was almost vanished.</a:t>
            </a:r>
          </a:p>
          <a:p>
            <a:endParaRPr lang="en-US" sz="2000" dirty="0" smtClean="0">
              <a:cs typeface="Arial" pitchFamily="34" charset="0"/>
            </a:endParaRPr>
          </a:p>
          <a:p>
            <a:r>
              <a:rPr lang="en-US" sz="2000" dirty="0" smtClean="0">
                <a:cs typeface="Arial" pitchFamily="34" charset="0"/>
              </a:rPr>
              <a:t>While chanting for others </a:t>
            </a:r>
            <a:r>
              <a:rPr lang="en-US" sz="2000" dirty="0" err="1" smtClean="0">
                <a:cs typeface="Arial" pitchFamily="34" charset="0"/>
              </a:rPr>
              <a:t>Sujata</a:t>
            </a:r>
            <a:r>
              <a:rPr lang="en-US" sz="2000" dirty="0" smtClean="0">
                <a:cs typeface="Arial" pitchFamily="34" charset="0"/>
              </a:rPr>
              <a:t> Jain forgot about her disease and so much got engrossed in chanting and helping other group of cancer patients.  Now she is preparing other lady from Mumbai suffering from Breast Cancer to become cancer free and work with her as a Healing Support Group on Drugless Therapy</a:t>
            </a:r>
          </a:p>
        </p:txBody>
      </p:sp>
      <p:pic>
        <p:nvPicPr>
          <p:cNvPr id="3" name="Picture 2" descr="IMG-20161009-WA0047-1.jpg"/>
          <p:cNvPicPr>
            <a:picLocks noChangeAspect="1"/>
          </p:cNvPicPr>
          <p:nvPr/>
        </p:nvPicPr>
        <p:blipFill>
          <a:blip r:embed="rId2" cstate="print"/>
          <a:stretch>
            <a:fillRect/>
          </a:stretch>
        </p:blipFill>
        <p:spPr>
          <a:xfrm>
            <a:off x="6324600" y="285750"/>
            <a:ext cx="2386013" cy="40386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533400" y="819150"/>
            <a:ext cx="8001000" cy="3046988"/>
          </a:xfrm>
          <a:prstGeom prst="rect">
            <a:avLst/>
          </a:prstGeom>
          <a:noFill/>
          <a:ln w="9525">
            <a:noFill/>
            <a:miter lim="800000"/>
            <a:headEnd/>
            <a:tailEnd/>
          </a:ln>
        </p:spPr>
        <p:txBody>
          <a:bodyPr wrap="square">
            <a:spAutoFit/>
          </a:bodyPr>
          <a:lstStyle/>
          <a:p>
            <a:r>
              <a:rPr lang="en-US" sz="2400" dirty="0" smtClean="0">
                <a:cs typeface="Arial" pitchFamily="34" charset="0"/>
              </a:rPr>
              <a:t>A male patient from Nagpur who had cancer in large intestine was operated in my guidance – chanting mantras as throughout. Surgery done by Dr. Ajay Mehta .  He is surviving from last 6 years happily and doing </a:t>
            </a:r>
            <a:r>
              <a:rPr lang="en-US" sz="2400" dirty="0" err="1" smtClean="0">
                <a:cs typeface="Arial" pitchFamily="34" charset="0"/>
              </a:rPr>
              <a:t>Abhisheka</a:t>
            </a:r>
            <a:r>
              <a:rPr lang="en-US" sz="2400" dirty="0" smtClean="0">
                <a:cs typeface="Arial" pitchFamily="34" charset="0"/>
              </a:rPr>
              <a:t> of  </a:t>
            </a:r>
            <a:r>
              <a:rPr lang="en-US" sz="2400" dirty="0" err="1" smtClean="0">
                <a:cs typeface="Arial" pitchFamily="34" charset="0"/>
              </a:rPr>
              <a:t>Yantra</a:t>
            </a:r>
            <a:r>
              <a:rPr lang="en-US" sz="2400" dirty="0" smtClean="0">
                <a:cs typeface="Arial" pitchFamily="34" charset="0"/>
              </a:rPr>
              <a:t>, the Mystic Energy Symbol of 45</a:t>
            </a:r>
            <a:r>
              <a:rPr lang="en-US" sz="2400" baseline="30000" dirty="0" smtClean="0">
                <a:cs typeface="Arial" pitchFamily="34" charset="0"/>
              </a:rPr>
              <a:t>th</a:t>
            </a:r>
            <a:r>
              <a:rPr lang="en-US" sz="2400" dirty="0" smtClean="0">
                <a:cs typeface="Arial" pitchFamily="34" charset="0"/>
              </a:rPr>
              <a:t> Mantra of daily for last 6 years and circulating the healing holy water to all patients and normal people as preventive medicine.  </a:t>
            </a:r>
          </a:p>
          <a:p>
            <a:endParaRPr lang="en-US" sz="2400" dirty="0" smtClean="0">
              <a:cs typeface="Arial" pitchFamily="34" charset="0"/>
            </a:endParaRPr>
          </a:p>
          <a:p>
            <a:r>
              <a:rPr lang="en-US" sz="2400" dirty="0" smtClean="0">
                <a:cs typeface="Arial" pitchFamily="34" charset="0"/>
              </a:rPr>
              <a:t>Success story of Mr. J.P. Jain can view on You Tube Channel.</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20161016-WA0027.mp4">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6" cstate="print"/>
          <a:stretch>
            <a:fillRect/>
          </a:stretch>
        </p:blipFill>
        <p:spPr>
          <a:xfrm>
            <a:off x="609600" y="438150"/>
            <a:ext cx="3505200" cy="3810000"/>
          </a:xfrm>
          <a:prstGeom prst="rect">
            <a:avLst/>
          </a:prstGeom>
        </p:spPr>
      </p:pic>
      <p:pic>
        <p:nvPicPr>
          <p:cNvPr id="3" name="VID-20161016-WA0028.mp4">
            <a:hlinkClick r:id="" action="ppaction://media"/>
          </p:cNvPr>
          <p:cNvPicPr>
            <a:picLocks noRot="1" noChangeAspect="1"/>
          </p:cNvPicPr>
          <p:nvPr>
            <a:videoFile r:link="rId4"/>
            <p:extLst>
              <p:ext uri="{DAA4B4D4-6D71-4841-9C94-3DE7FCFB9230}">
                <p14:media xmlns:p14="http://schemas.microsoft.com/office/powerpoint/2010/main" r:link="rId3"/>
              </p:ext>
            </p:extLst>
          </p:nvPr>
        </p:nvPicPr>
        <p:blipFill>
          <a:blip r:embed="rId6" cstate="print"/>
          <a:stretch>
            <a:fillRect/>
          </a:stretch>
        </p:blipFill>
        <p:spPr>
          <a:xfrm>
            <a:off x="4876800" y="438150"/>
            <a:ext cx="3505200" cy="3810000"/>
          </a:xfrm>
          <a:prstGeom prst="rect">
            <a:avLst/>
          </a:prstGeom>
        </p:spPr>
      </p:pic>
      <p:sp>
        <p:nvSpPr>
          <p:cNvPr id="4" name="TextBox 3"/>
          <p:cNvSpPr txBox="1"/>
          <p:nvPr/>
        </p:nvSpPr>
        <p:spPr>
          <a:xfrm>
            <a:off x="5715000" y="4248150"/>
            <a:ext cx="2040943" cy="400110"/>
          </a:xfrm>
          <a:prstGeom prst="rect">
            <a:avLst/>
          </a:prstGeom>
          <a:noFill/>
        </p:spPr>
        <p:txBody>
          <a:bodyPr wrap="none" rtlCol="0">
            <a:spAutoFit/>
          </a:bodyPr>
          <a:lstStyle/>
          <a:p>
            <a:r>
              <a:rPr lang="en-US" sz="2000" dirty="0" smtClean="0"/>
              <a:t> Chanting of </a:t>
            </a:r>
            <a:r>
              <a:rPr lang="en-US" sz="2000" dirty="0" err="1" smtClean="0"/>
              <a:t>Shloka</a:t>
            </a:r>
            <a:endParaRPr lang="en-US" sz="2000" dirty="0"/>
          </a:p>
        </p:txBody>
      </p:sp>
      <p:sp>
        <p:nvSpPr>
          <p:cNvPr id="5" name="TextBox 4"/>
          <p:cNvSpPr txBox="1"/>
          <p:nvPr/>
        </p:nvSpPr>
        <p:spPr>
          <a:xfrm>
            <a:off x="381000" y="4324350"/>
            <a:ext cx="4153701" cy="400110"/>
          </a:xfrm>
          <a:prstGeom prst="rect">
            <a:avLst/>
          </a:prstGeom>
          <a:noFill/>
        </p:spPr>
        <p:txBody>
          <a:bodyPr wrap="none" rtlCol="0">
            <a:spAutoFit/>
          </a:bodyPr>
          <a:lstStyle/>
          <a:p>
            <a:r>
              <a:rPr lang="en-US" sz="2000" dirty="0" smtClean="0"/>
              <a:t>Sharing her story of becoming disease free.</a:t>
            </a:r>
            <a:endParaRPr lang="en-US" sz="20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endCondLst>
                    <p:cond evt="onNext" delay="0">
                      <p:tgtEl>
                        <p:sldTgt/>
                      </p:tgtEl>
                    </p:cond>
                    <p:cond evt="onPrev" delay="0">
                      <p:tgtEl>
                        <p:sldTgt/>
                      </p:tgtEl>
                    </p:cond>
                  </p:end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590550"/>
            <a:ext cx="7239000" cy="954107"/>
          </a:xfrm>
          <a:prstGeom prst="rect">
            <a:avLst/>
          </a:prstGeom>
        </p:spPr>
        <p:txBody>
          <a:bodyPr wrap="square">
            <a:spAutoFit/>
          </a:bodyPr>
          <a:lstStyle/>
          <a:p>
            <a:r>
              <a:rPr lang="en-US" sz="2800" dirty="0" smtClean="0">
                <a:latin typeface="Times New Roman" pitchFamily="18" charset="0"/>
                <a:ea typeface="Calibri" pitchFamily="34" charset="0"/>
                <a:cs typeface="Times New Roman" pitchFamily="18" charset="0"/>
              </a:rPr>
              <a:t>How common Faith based healing is depends on the type of patient.</a:t>
            </a:r>
            <a:endParaRPr lang="en-US" sz="2800" dirty="0">
              <a:latin typeface="Times New Roman" pitchFamily="18" charset="0"/>
              <a:ea typeface="Calibri" pitchFamily="34" charset="0"/>
              <a:cs typeface="Times New Roman" pitchFamily="18" charset="0"/>
            </a:endParaRPr>
          </a:p>
        </p:txBody>
      </p:sp>
      <p:sp>
        <p:nvSpPr>
          <p:cNvPr id="33793" name="Rectangle 1"/>
          <p:cNvSpPr>
            <a:spLocks noChangeArrowheads="1"/>
          </p:cNvSpPr>
          <p:nvPr/>
        </p:nvSpPr>
        <p:spPr bwMode="auto">
          <a:xfrm>
            <a:off x="914400" y="1809751"/>
            <a:ext cx="7391400" cy="24314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buFont typeface="Wingdings" pitchFamily="2" charset="2"/>
              <a:buChar char="Ø"/>
            </a:pPr>
            <a:r>
              <a:rPr lang="en-US" sz="2400" dirty="0" smtClean="0">
                <a:latin typeface="Times New Roman" pitchFamily="18" charset="0"/>
                <a:ea typeface="Calibri" pitchFamily="34" charset="0"/>
                <a:cs typeface="Times New Roman" pitchFamily="18" charset="0"/>
              </a:rPr>
              <a:t>75% had moderate healing &amp; Positivity in women   </a:t>
            </a:r>
          </a:p>
          <a:p>
            <a:r>
              <a:rPr lang="en-US" sz="2400" dirty="0" smtClean="0">
                <a:latin typeface="Times New Roman" pitchFamily="18" charset="0"/>
                <a:ea typeface="Calibri" pitchFamily="34" charset="0"/>
                <a:cs typeface="Times New Roman" pitchFamily="18" charset="0"/>
              </a:rPr>
              <a:t>    breast cancer</a:t>
            </a:r>
          </a:p>
          <a:p>
            <a:pPr>
              <a:buFont typeface="Wingdings" pitchFamily="2" charset="2"/>
              <a:buChar char="Ø"/>
            </a:pPr>
            <a:r>
              <a:rPr lang="en-US" sz="2400" dirty="0" smtClean="0">
                <a:latin typeface="Times New Roman" pitchFamily="18" charset="0"/>
                <a:ea typeface="Calibri" pitchFamily="34" charset="0"/>
                <a:cs typeface="Times New Roman" pitchFamily="18" charset="0"/>
              </a:rPr>
              <a:t> 25% had very low healing &amp; Positivity</a:t>
            </a:r>
            <a:endParaRPr lang="en-US" sz="2400" dirty="0">
              <a:latin typeface="Times New Roman" pitchFamily="18" charset="0"/>
              <a:ea typeface="Calibri" pitchFamily="34" charset="0"/>
              <a:cs typeface="Times New Roman" pitchFamily="18" charset="0"/>
            </a:endParaRPr>
          </a:p>
          <a:p>
            <a:pPr marL="0" marR="0" lvl="0" indent="0" defTabSz="914400" rtl="0" eaLnBrk="0" fontAlgn="base" latinLnBrk="0" hangingPunct="0">
              <a:lnSpc>
                <a:spcPct val="100000"/>
              </a:lnSpc>
              <a:spcBef>
                <a:spcPct val="0"/>
              </a:spcBef>
              <a:spcAft>
                <a:spcPct val="0"/>
              </a:spcAft>
              <a:buClrTx/>
              <a:buSzTx/>
              <a:buFont typeface="Wingdings" pitchFamily="2" charset="2"/>
              <a:buChar char="Ø"/>
              <a:tabLst/>
            </a:pPr>
            <a:endParaRPr lang="en-US" sz="2000" dirty="0">
              <a:latin typeface="Times New Roman" pitchFamily="18" charset="0"/>
              <a:ea typeface="Calibri" pitchFamily="34" charset="0"/>
              <a:cs typeface="Times New Roman" pitchFamily="18" charset="0"/>
            </a:endParaRPr>
          </a:p>
          <a:p>
            <a:pPr lvl="0" eaLnBrk="0" fontAlgn="base" hangingPunct="0">
              <a:spcBef>
                <a:spcPct val="0"/>
              </a:spcBef>
              <a:spcAft>
                <a:spcPct val="0"/>
              </a:spcAft>
              <a:buFont typeface="Wingdings" pitchFamily="2" charset="2"/>
              <a:buChar char="Ø"/>
            </a:pPr>
            <a:r>
              <a:rPr lang="en-US" sz="2000" dirty="0">
                <a:latin typeface="Times New Roman" pitchFamily="18" charset="0"/>
                <a:ea typeface="Calibri" pitchFamily="34" charset="0"/>
                <a:cs typeface="Times New Roman" pitchFamily="18" charset="0"/>
              </a:rPr>
              <a:t>Hearing about another person’s Cancer recovery through </a:t>
            </a:r>
            <a:endParaRPr lang="en-US" sz="2000" dirty="0" smtClean="0">
              <a:latin typeface="Times New Roman" pitchFamily="18" charset="0"/>
              <a:ea typeface="Calibri" pitchFamily="34" charset="0"/>
              <a:cs typeface="Times New Roman" pitchFamily="18" charset="0"/>
            </a:endParaRPr>
          </a:p>
          <a:p>
            <a:pPr lvl="0" eaLnBrk="0" fontAlgn="base" hangingPunct="0">
              <a:spcBef>
                <a:spcPct val="0"/>
              </a:spcBef>
              <a:spcAft>
                <a:spcPct val="0"/>
              </a:spcAft>
            </a:pPr>
            <a:r>
              <a:rPr lang="en-US" sz="2000" dirty="0">
                <a:latin typeface="Times New Roman" pitchFamily="18" charset="0"/>
                <a:ea typeface="Calibri" pitchFamily="34" charset="0"/>
                <a:cs typeface="Times New Roman" pitchFamily="18" charset="0"/>
              </a:rPr>
              <a:t> </a:t>
            </a:r>
            <a:r>
              <a:rPr lang="en-US" sz="2000" dirty="0" smtClean="0">
                <a:latin typeface="Times New Roman" pitchFamily="18" charset="0"/>
                <a:ea typeface="Calibri" pitchFamily="34" charset="0"/>
                <a:cs typeface="Times New Roman" pitchFamily="18" charset="0"/>
              </a:rPr>
              <a:t>  mantra </a:t>
            </a:r>
            <a:r>
              <a:rPr lang="en-US" sz="2000" dirty="0">
                <a:latin typeface="Times New Roman" pitchFamily="18" charset="0"/>
                <a:ea typeface="Calibri" pitchFamily="34" charset="0"/>
                <a:cs typeface="Times New Roman" pitchFamily="18" charset="0"/>
              </a:rPr>
              <a:t>chanting </a:t>
            </a:r>
            <a:r>
              <a:rPr lang="en-US" sz="2000" dirty="0" smtClean="0">
                <a:latin typeface="Times New Roman" pitchFamily="18" charset="0"/>
                <a:ea typeface="Calibri" pitchFamily="34" charset="0"/>
                <a:cs typeface="Times New Roman" pitchFamily="18" charset="0"/>
              </a:rPr>
              <a:t> helps </a:t>
            </a:r>
            <a:r>
              <a:rPr lang="en-US" sz="2000" dirty="0">
                <a:latin typeface="Times New Roman" pitchFamily="18" charset="0"/>
                <a:ea typeface="Calibri" pitchFamily="34" charset="0"/>
                <a:cs typeface="Times New Roman" pitchFamily="18" charset="0"/>
              </a:rPr>
              <a:t>cancer survivor strong </a:t>
            </a:r>
            <a:r>
              <a:rPr lang="en-US" sz="2000" dirty="0" smtClean="0">
                <a:latin typeface="Times New Roman" pitchFamily="18" charset="0"/>
                <a:ea typeface="Calibri" pitchFamily="34" charset="0"/>
                <a:cs typeface="Times New Roman" pitchFamily="18" charset="0"/>
              </a:rPr>
              <a:t>and   </a:t>
            </a:r>
          </a:p>
          <a:p>
            <a:pPr lvl="0" eaLnBrk="0" fontAlgn="base" hangingPunct="0">
              <a:spcBef>
                <a:spcPct val="0"/>
              </a:spcBef>
              <a:spcAft>
                <a:spcPct val="0"/>
              </a:spcAft>
            </a:pPr>
            <a:r>
              <a:rPr lang="en-US" sz="2000" dirty="0" smtClean="0">
                <a:latin typeface="Times New Roman" pitchFamily="18" charset="0"/>
                <a:ea typeface="Calibri" pitchFamily="34" charset="0"/>
                <a:cs typeface="Times New Roman" pitchFamily="18" charset="0"/>
              </a:rPr>
              <a:t>   healthy</a:t>
            </a:r>
            <a:r>
              <a:rPr lang="en-US" sz="2000" dirty="0">
                <a:latin typeface="Times New Roman" pitchFamily="18" charset="0"/>
                <a:ea typeface="Calibri" pitchFamily="34" charset="0"/>
                <a:cs typeface="Times New Roman" pitchFamily="18" charset="0"/>
              </a:rPr>
              <a:t>.</a:t>
            </a: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
          <p:cNvSpPr>
            <a:spLocks noChangeArrowheads="1"/>
          </p:cNvSpPr>
          <p:nvPr/>
        </p:nvSpPr>
        <p:spPr bwMode="auto">
          <a:xfrm>
            <a:off x="609600" y="514350"/>
            <a:ext cx="81534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dirty="0"/>
              <a:t> </a:t>
            </a:r>
            <a:r>
              <a:rPr lang="en-US" dirty="0" smtClean="0"/>
              <a:t>How </a:t>
            </a:r>
            <a:r>
              <a:rPr lang="en-US" dirty="0"/>
              <a:t>much effort you spend in eradicating the fear of disease</a:t>
            </a:r>
            <a:r>
              <a:rPr lang="en-US" dirty="0" smtClean="0"/>
              <a:t>.</a:t>
            </a:r>
          </a:p>
          <a:p>
            <a:pPr lvl="0">
              <a:buFont typeface="Wingdings" pitchFamily="2" charset="2"/>
              <a:buChar char="§"/>
            </a:pPr>
            <a:r>
              <a:rPr lang="en-US" dirty="0" smtClean="0"/>
              <a:t>High </a:t>
            </a:r>
            <a:r>
              <a:rPr lang="en-US" dirty="0"/>
              <a:t>effort &amp; Low Stress.</a:t>
            </a:r>
          </a:p>
          <a:p>
            <a:pPr lvl="0">
              <a:buFont typeface="Wingdings" pitchFamily="2" charset="2"/>
              <a:buChar char="§"/>
            </a:pPr>
            <a:r>
              <a:rPr lang="en-US" dirty="0"/>
              <a:t>Your effort to cope appears to work for you.</a:t>
            </a:r>
          </a:p>
          <a:p>
            <a:pPr lvl="0">
              <a:buFont typeface="Wingdings" pitchFamily="2" charset="2"/>
              <a:buChar char="§"/>
            </a:pPr>
            <a:r>
              <a:rPr lang="en-US" dirty="0"/>
              <a:t>Keep up your efforts – Be positive.</a:t>
            </a:r>
          </a:p>
          <a:p>
            <a:pPr lvl="0">
              <a:buFont typeface="Wingdings" pitchFamily="2" charset="2"/>
              <a:buChar char="§"/>
            </a:pPr>
            <a:r>
              <a:rPr lang="en-US" dirty="0"/>
              <a:t>Sign that your strategies are more effective bringing message of </a:t>
            </a:r>
            <a:r>
              <a:rPr lang="en-US" dirty="0" smtClean="0"/>
              <a:t> WELL </a:t>
            </a:r>
            <a:r>
              <a:rPr lang="en-US" dirty="0"/>
              <a:t>BEING to Body.</a:t>
            </a:r>
          </a:p>
          <a:p>
            <a:r>
              <a:rPr lang="en-US" dirty="0"/>
              <a:t> </a:t>
            </a:r>
          </a:p>
          <a:p>
            <a:r>
              <a:rPr lang="en-US" dirty="0"/>
              <a:t>If copying on your own is difficult consult a counselor on positive thinking &amp; creative visualization. Dr. Sara whose book on Power of Subconscious Mind is the bestselling Author or Jaina Method of Curing  by Chanting Mantras by Dr. Manju Jain.</a:t>
            </a:r>
          </a:p>
          <a:p>
            <a:r>
              <a:rPr lang="en-US" dirty="0"/>
              <a:t> </a:t>
            </a:r>
          </a:p>
          <a:p>
            <a:r>
              <a:rPr lang="en-US" dirty="0"/>
              <a:t>How to cope strategies for keeping Healthy.</a:t>
            </a:r>
          </a:p>
          <a:p>
            <a:pPr lvl="0"/>
            <a:r>
              <a:rPr lang="en-US" dirty="0"/>
              <a:t>Deep breathing exercise by Dr. Anita Agarkar (Ph. D. in I.Q. &amp; memory Enhancement Tool of Bhaktamar)</a:t>
            </a:r>
          </a:p>
          <a:p>
            <a:pPr lvl="0"/>
            <a:r>
              <a:rPr lang="en-US" dirty="0"/>
              <a:t>Mindfulness Meditation of Acharya Mahapragya Author of Harmonious Living published by H Parker.</a:t>
            </a:r>
          </a:p>
          <a:p>
            <a:pPr lvl="0"/>
            <a:r>
              <a:rPr lang="en-US" dirty="0"/>
              <a:t>Yoga – Preksha Dhyaan &amp; Sukshona Dhyaan by LADNU University Professional</a:t>
            </a:r>
            <a:r>
              <a:rPr lang="en-US" dirty="0" smtClean="0"/>
              <a:t>.</a:t>
            </a:r>
            <a:endParaRPr lang="en-US" dirty="0"/>
          </a:p>
        </p:txBody>
      </p:sp>
      <p:sp>
        <p:nvSpPr>
          <p:cNvPr id="3" name="Rectangle 2"/>
          <p:cNvSpPr/>
          <p:nvPr/>
        </p:nvSpPr>
        <p:spPr>
          <a:xfrm>
            <a:off x="609600" y="110952"/>
            <a:ext cx="5791200" cy="400110"/>
          </a:xfrm>
          <a:prstGeom prst="rect">
            <a:avLst/>
          </a:prstGeom>
        </p:spPr>
        <p:txBody>
          <a:bodyPr wrap="square">
            <a:spAutoFit/>
          </a:bodyPr>
          <a:lstStyle/>
          <a:p>
            <a:r>
              <a:rPr lang="en-US" sz="2000" b="1" dirty="0" smtClean="0">
                <a:latin typeface="Times New Roman" pitchFamily="18" charset="0"/>
                <a:ea typeface="Calibri" pitchFamily="34" charset="0"/>
                <a:cs typeface="Times New Roman" pitchFamily="18" charset="0"/>
              </a:rPr>
              <a:t>Root cause of Disease is Fear of Disease</a:t>
            </a: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1"/>
          <p:cNvSpPr>
            <a:spLocks noChangeArrowheads="1"/>
          </p:cNvSpPr>
          <p:nvPr/>
        </p:nvSpPr>
        <p:spPr bwMode="auto">
          <a:xfrm>
            <a:off x="457200" y="34409"/>
            <a:ext cx="8001000" cy="486287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What is recurrence?</a:t>
            </a:r>
            <a:endParaRPr kumimoji="0" lang="en-US" sz="16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A recurrence is a return or relapse of your cancer in the original location or somewhere else in the body.</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What does recurrence happen?</a:t>
            </a:r>
            <a:endParaRPr kumimoji="0" lang="en-US" sz="16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The goal of drugless therapy is to remove cancer cells through Mantra chanting or creative visualization, Power of subconscious mind is 9 times higher than conscious mind.</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Unfortunately, we can not kill all the cells through radiation and chemotherapy and some cells  may be left behind and resurface later as a recurrence or metastasis.</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ea typeface="Calibri" pitchFamily="34" charset="0"/>
                <a:cs typeface="Times New Roman" pitchFamily="18" charset="0"/>
              </a:rPr>
              <a:t>What can I do to reduce the rest of recurrence?</a:t>
            </a:r>
            <a:endParaRPr kumimoji="0" lang="en-US" sz="1600" b="1"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Aware of self healing techniques</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Be positive &amp; practice creative  visualization on healing.</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Chanting mantras protecting aura from negativity.</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Throw away fear out of the body, mind and soul like unwanted guest and </a:t>
            </a:r>
          </a:p>
          <a:p>
            <a:pPr marL="0" marR="0" lvl="0" indent="0" algn="just" defTabSz="914400" rtl="0" eaLnBrk="0" fontAlgn="base" latinLnBrk="0" hangingPunct="0">
              <a:lnSpc>
                <a:spcPct val="100000"/>
              </a:lnSpc>
              <a:spcBef>
                <a:spcPct val="0"/>
              </a:spcBef>
              <a:spcAft>
                <a:spcPct val="0"/>
              </a:spcAft>
              <a:buClrTx/>
              <a:buSzTx/>
              <a:tabLst/>
            </a:pPr>
            <a:r>
              <a:rPr kumimoji="0" lang="en-US" sz="1600" b="0" i="0" u="none" strike="noStrike" cap="none" normalizeH="0" dirty="0" smtClean="0">
                <a:ln>
                  <a:noFill/>
                </a:ln>
                <a:solidFill>
                  <a:schemeClr val="tx1"/>
                </a:solidFill>
                <a:effectLst/>
                <a:ea typeface="Calibri" pitchFamily="34" charset="0"/>
                <a:cs typeface="Times New Roman" pitchFamily="18" charset="0"/>
              </a:rPr>
              <a:t>    </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sleep properly.</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Coping with fear of recurrence.</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Explore deep breathing techniques</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Meditation and Mantra Chanting</a:t>
            </a:r>
            <a:endParaRPr kumimoji="0" lang="en-US" sz="14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sz="1600" b="0" i="0" u="none" strike="noStrike" cap="none" normalizeH="0" baseline="0" dirty="0" smtClean="0">
                <a:ln>
                  <a:noFill/>
                </a:ln>
                <a:solidFill>
                  <a:schemeClr val="tx1"/>
                </a:solidFill>
                <a:effectLst/>
                <a:ea typeface="Calibri" pitchFamily="34" charset="0"/>
                <a:cs typeface="Times New Roman" pitchFamily="18" charset="0"/>
              </a:rPr>
              <a:t>Listening to audios of 45</a:t>
            </a:r>
            <a:r>
              <a:rPr kumimoji="0" lang="en-US" sz="1600" b="0" i="0" u="none" strike="noStrike" cap="none" normalizeH="0" baseline="30000" dirty="0" smtClean="0">
                <a:ln>
                  <a:noFill/>
                </a:ln>
                <a:solidFill>
                  <a:schemeClr val="tx1"/>
                </a:solidFill>
                <a:effectLst/>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 6</a:t>
            </a:r>
            <a:r>
              <a:rPr kumimoji="0" lang="en-US" sz="1600" b="0" i="0" u="none" strike="noStrike" cap="none" normalizeH="0" baseline="30000" dirty="0" smtClean="0">
                <a:ln>
                  <a:noFill/>
                </a:ln>
                <a:solidFill>
                  <a:schemeClr val="tx1"/>
                </a:solidFill>
                <a:effectLst/>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 &amp; 48</a:t>
            </a:r>
            <a:r>
              <a:rPr kumimoji="0" lang="en-US" sz="1600" b="0" i="0" u="none" strike="noStrike" cap="none" normalizeH="0" baseline="30000" dirty="0" smtClean="0">
                <a:ln>
                  <a:noFill/>
                </a:ln>
                <a:solidFill>
                  <a:schemeClr val="tx1"/>
                </a:solidFill>
                <a:effectLst/>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ea typeface="Calibri" pitchFamily="34" charset="0"/>
                <a:cs typeface="Times New Roman" pitchFamily="18" charset="0"/>
              </a:rPr>
              <a:t> Shloka of Bhaktamar Stotra.</a:t>
            </a:r>
            <a:endParaRPr kumimoji="0" lang="en-US" sz="2400" b="0" i="0" u="none" strike="noStrike" cap="none" normalizeH="0" baseline="0" dirty="0" smtClean="0">
              <a:ln>
                <a:noFill/>
              </a:ln>
              <a:solidFill>
                <a:schemeClr val="tx1"/>
              </a:solidFill>
              <a:effectLst/>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110954"/>
            <a:ext cx="3048000" cy="461665"/>
          </a:xfrm>
          <a:prstGeom prst="rect">
            <a:avLst/>
          </a:prstGeom>
        </p:spPr>
        <p:txBody>
          <a:bodyPr wrap="square">
            <a:spAutoFit/>
          </a:bodyPr>
          <a:lstStyle/>
          <a:p>
            <a:r>
              <a:rPr lang="en-US" sz="2400" b="1" dirty="0" smtClean="0">
                <a:ea typeface="Calibri" pitchFamily="34" charset="0"/>
                <a:cs typeface="Times New Roman" pitchFamily="18" charset="0"/>
              </a:rPr>
              <a:t>Tools you can use</a:t>
            </a:r>
          </a:p>
        </p:txBody>
      </p:sp>
      <p:sp>
        <p:nvSpPr>
          <p:cNvPr id="30722" name="Rectangle 2"/>
          <p:cNvSpPr>
            <a:spLocks noChangeArrowheads="1"/>
          </p:cNvSpPr>
          <p:nvPr/>
        </p:nvSpPr>
        <p:spPr bwMode="auto">
          <a:xfrm>
            <a:off x="457200" y="742951"/>
            <a:ext cx="868680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2000" b="1" dirty="0">
                <a:ea typeface="Calibri" pitchFamily="34" charset="0"/>
                <a:cs typeface="Times New Roman" pitchFamily="18" charset="0"/>
              </a:rPr>
              <a:t>Challenge your thoughts about managing cure by drugless therapy.</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Learn about Self Healing </a:t>
            </a:r>
            <a:r>
              <a:rPr lang="en-US" sz="2000" dirty="0" smtClean="0">
                <a:ea typeface="Calibri" pitchFamily="34" charset="0"/>
                <a:cs typeface="Times New Roman" pitchFamily="18" charset="0"/>
              </a:rPr>
              <a:t>Technique's.</a:t>
            </a:r>
            <a:endParaRPr lang="en-US" sz="2000" dirty="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Rely on Science of Quantum Physics.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Theory of Emotto Scientist on effect of words on molecular structure of </a:t>
            </a:r>
            <a:r>
              <a:rPr lang="en-US" sz="2000" dirty="0" smtClean="0">
                <a:ea typeface="Calibri" pitchFamily="34" charset="0"/>
                <a:cs typeface="Times New Roman" pitchFamily="18" charset="0"/>
              </a:rPr>
              <a:t>water </a:t>
            </a:r>
          </a:p>
          <a:p>
            <a:pPr marL="0" marR="0" lvl="0" indent="0" algn="l" defTabSz="914400" rtl="0" eaLnBrk="0" fontAlgn="base" latinLnBrk="0" hangingPunct="0">
              <a:lnSpc>
                <a:spcPct val="100000"/>
              </a:lnSpc>
              <a:spcBef>
                <a:spcPct val="0"/>
              </a:spcBef>
              <a:spcAft>
                <a:spcPct val="0"/>
              </a:spcAft>
              <a:buClrTx/>
              <a:buSzTx/>
              <a:tabLst/>
            </a:pPr>
            <a:r>
              <a:rPr lang="en-US" sz="2000" dirty="0" smtClean="0">
                <a:ea typeface="Calibri" pitchFamily="34" charset="0"/>
                <a:cs typeface="Times New Roman" pitchFamily="18" charset="0"/>
              </a:rPr>
              <a:t>    changing </a:t>
            </a:r>
            <a:r>
              <a:rPr lang="en-US" sz="2000" dirty="0">
                <a:ea typeface="Calibri" pitchFamily="34" charset="0"/>
                <a:cs typeface="Times New Roman" pitchFamily="18" charset="0"/>
              </a:rPr>
              <a:t>the crystalline structure into beautiful hexagon shaped diamond.</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How can I seek help?</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Supportive Integrated healing Program Individual Services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Reiki</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Pranic Healing</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Group Support</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Buddhist Chanting Groups</a:t>
            </a:r>
          </a:p>
          <a:p>
            <a:pPr marL="0" marR="0" lvl="0" indent="0" algn="l" defTabSz="914400" rtl="0" eaLnBrk="0" fontAlgn="base" latinLnBrk="0" hangingPunct="0">
              <a:lnSpc>
                <a:spcPct val="100000"/>
              </a:lnSpc>
              <a:spcBef>
                <a:spcPct val="0"/>
              </a:spcBef>
              <a:spcAft>
                <a:spcPct val="0"/>
              </a:spcAft>
              <a:buClrTx/>
              <a:buSzTx/>
              <a:buFont typeface="Wingdings" pitchFamily="2" charset="2"/>
              <a:buChar char="ü"/>
              <a:tabLst/>
            </a:pPr>
            <a:r>
              <a:rPr lang="en-US" sz="2000" dirty="0">
                <a:ea typeface="Calibri" pitchFamily="34" charset="0"/>
                <a:cs typeface="Times New Roman" pitchFamily="18" charset="0"/>
              </a:rPr>
              <a:t>Supportive network of Bhaktamar groups </a:t>
            </a:r>
            <a:r>
              <a:rPr lang="en-US" sz="2000" dirty="0" smtClean="0">
                <a:ea typeface="Calibri" pitchFamily="34" charset="0"/>
                <a:cs typeface="Times New Roman" pitchFamily="18" charset="0"/>
              </a:rPr>
              <a:t>city wise </a:t>
            </a:r>
            <a:r>
              <a:rPr lang="en-US" sz="2000" dirty="0">
                <a:ea typeface="Calibri" pitchFamily="34" charset="0"/>
                <a:cs typeface="Times New Roman" pitchFamily="18" charset="0"/>
              </a:rPr>
              <a:t>and </a:t>
            </a:r>
            <a:r>
              <a:rPr lang="en-US" sz="2000" dirty="0" smtClean="0">
                <a:ea typeface="Calibri" pitchFamily="34" charset="0"/>
                <a:cs typeface="Times New Roman" pitchFamily="18" charset="0"/>
              </a:rPr>
              <a:t>country wise </a:t>
            </a:r>
            <a:r>
              <a:rPr lang="en-US" sz="2000" dirty="0">
                <a:ea typeface="Calibri" pitchFamily="34" charset="0"/>
                <a:cs typeface="Times New Roman" pitchFamily="18" charset="0"/>
              </a:rPr>
              <a:t>on </a:t>
            </a:r>
            <a:r>
              <a:rPr lang="en-US" sz="2000" dirty="0" smtClean="0">
                <a:ea typeface="Calibri" pitchFamily="34" charset="0"/>
                <a:cs typeface="Times New Roman" pitchFamily="18" charset="0"/>
              </a:rPr>
              <a:t>WhatsApp</a:t>
            </a:r>
            <a:endParaRPr lang="en-US" sz="2000" dirty="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sz="2000" dirty="0">
              <a:ea typeface="Calibri" pitchFamily="34" charset="0"/>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
          <p:cNvSpPr>
            <a:spLocks noChangeArrowheads="1"/>
          </p:cNvSpPr>
          <p:nvPr/>
        </p:nvSpPr>
        <p:spPr bwMode="auto">
          <a:xfrm>
            <a:off x="609600" y="442975"/>
            <a:ext cx="7848600"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 time for follow up  health care appointments, scans, blood tests and other test reports.  Hear and Read positive results of healing by chanting mantras and meditation.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Talk to your friends and loved ones about the self healing techniques and self examination.</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Find a Bhaktamar Support Group</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2"/>
              </a:rPr>
              <a:t>www.drmanjujain.com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3"/>
              </a:rPr>
              <a:t>www.bhaktamarhealing.com</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hlinkClick r:id="rId4"/>
              </a:rPr>
              <a:t>www.integratedhealingforum.org</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List of the name of equipment needed for finding</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circulating tumor cells count RTPCR Technique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b.  For detecting immune logic response </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Tcells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  Pre-counseling and after counseling</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  Effect of Mantra chanting on tumor</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  How much tumor cells reduced from 10 to 2 CTC</a:t>
            </a:r>
            <a:endParaRPr kumimoji="0" lang="en-US" sz="1600" b="0" i="0" u="none" strike="noStrike" cap="none" normalizeH="0" baseline="0" dirty="0" smtClean="0">
              <a:ln>
                <a:noFill/>
              </a:ln>
              <a:solidFill>
                <a:schemeClr val="tx1"/>
              </a:solidFill>
              <a:effectLst/>
              <a:latin typeface="Arial" pitchFamily="34" charset="0"/>
            </a:endParaRPr>
          </a:p>
          <a:p>
            <a:pPr marL="228600" marR="0" lvl="0" indent="-228600" algn="l" defTabSz="914400" rtl="0" eaLnBrk="0" fontAlgn="base" latinLnBrk="0" hangingPunct="0">
              <a:lnSpc>
                <a:spcPct val="100000"/>
              </a:lnSpc>
              <a:spcBef>
                <a:spcPct val="0"/>
              </a:spcBef>
              <a:spcAft>
                <a:spcPct val="0"/>
              </a:spcAft>
              <a:buClrTx/>
              <a:buSzTx/>
              <a:buFontTx/>
              <a:buAutoNum type="alphaLcPeriod" startAt="6"/>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Chant together/forceful element</a:t>
            </a:r>
            <a:endParaRPr kumimoji="0" lang="en-US" sz="1600" b="0"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609600" y="0"/>
            <a:ext cx="3048000" cy="461665"/>
          </a:xfrm>
          <a:prstGeom prst="rect">
            <a:avLst/>
          </a:prstGeom>
        </p:spPr>
        <p:txBody>
          <a:bodyPr wrap="square">
            <a:spAutoFit/>
          </a:bodyPr>
          <a:lstStyle/>
          <a:p>
            <a:r>
              <a:rPr lang="en-US" sz="2400" b="1" dirty="0" smtClean="0">
                <a:latin typeface="Times New Roman" pitchFamily="18" charset="0"/>
                <a:ea typeface="Calibri" pitchFamily="34" charset="0"/>
                <a:cs typeface="Times New Roman" pitchFamily="18" charset="0"/>
              </a:rPr>
              <a:t>Tools you can use</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ChangeArrowheads="1"/>
          </p:cNvSpPr>
          <p:nvPr/>
        </p:nvSpPr>
        <p:spPr bwMode="auto">
          <a:xfrm>
            <a:off x="457200" y="637461"/>
            <a:ext cx="8229600"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We have talked about treatment of cancer by Mantra Chanting, meditation and creative visualization and positive thinking.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However it must be realized that complete treatment of cancer is not possible by single modality, multi disciplinary approach gives the best chances to the patient.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As per Dr. Ringe, Mantra chanting stimulates the pineal gland to secrete Melatonin which is anticarcinogemic and reduces the size of tumor.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According to Dr. Malikarjun, Circadian Rhythm plays an important role in Mantra Chanting.  The same dose of Melatonin injected in rats in morning, afternoon, evening &amp; night, showed that WBC count the fighter cells </a:t>
            </a:r>
            <a:r>
              <a:rPr kumimoji="0" lang="en-US" sz="1600"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soldiers increased in the morning &amp; evening as compared to afternoon and in night it gave very good sleep while listening to the audios of mantra of 6</a:t>
            </a:r>
            <a:r>
              <a:rPr kumimoji="0" 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45</a:t>
            </a:r>
            <a:r>
              <a:rPr kumimoji="0" 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&amp; 48</a:t>
            </a:r>
            <a:r>
              <a:rPr kumimoji="0" lang="en-US" sz="1600"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th</a:t>
            </a: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Shloka of Bhaktamar in voice of Estha Divine, Erik Berglund and  Dr. Manju Jain and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finally </a:t>
            </a:r>
            <a:r>
              <a:rPr kumimoji="0" lang="en-US"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CURE sometimes, HELP often and COMFORT always.</a:t>
            </a:r>
            <a:endParaRPr kumimoji="0" lang="en-US" sz="1600" b="1" i="0" u="none" strike="noStrike" cap="none" normalizeH="0" baseline="0" dirty="0" smtClean="0">
              <a:ln>
                <a:noFill/>
              </a:ln>
              <a:solidFill>
                <a:schemeClr val="tx1"/>
              </a:solidFill>
              <a:effectLst/>
              <a:latin typeface="Arial" pitchFamily="34" charset="0"/>
            </a:endParaRPr>
          </a:p>
        </p:txBody>
      </p:sp>
      <p:sp>
        <p:nvSpPr>
          <p:cNvPr id="3" name="Rectangle 2"/>
          <p:cNvSpPr/>
          <p:nvPr/>
        </p:nvSpPr>
        <p:spPr>
          <a:xfrm>
            <a:off x="457200" y="209550"/>
            <a:ext cx="1676400" cy="461665"/>
          </a:xfrm>
          <a:prstGeom prst="rect">
            <a:avLst/>
          </a:prstGeom>
        </p:spPr>
        <p:txBody>
          <a:bodyPr wrap="square">
            <a:spAutoFit/>
          </a:bodyPr>
          <a:lstStyle/>
          <a:p>
            <a:r>
              <a:rPr lang="en-US" sz="2400" b="1" dirty="0" smtClean="0">
                <a:latin typeface="Times New Roman" pitchFamily="18" charset="0"/>
                <a:ea typeface="Calibri" pitchFamily="34" charset="0"/>
                <a:cs typeface="Times New Roman" pitchFamily="18" charset="0"/>
              </a:rPr>
              <a:t>Conclusion</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68830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1"/>
          <p:cNvSpPr>
            <a:spLocks noChangeArrowheads="1"/>
          </p:cNvSpPr>
          <p:nvPr/>
        </p:nvSpPr>
        <p:spPr bwMode="auto">
          <a:xfrm>
            <a:off x="457200" y="2647950"/>
            <a:ext cx="7391400" cy="215443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How you will use this new knowledge? </a:t>
            </a:r>
          </a:p>
          <a:p>
            <a:pPr marL="0" marR="0" lvl="0" indent="0" algn="just" defTabSz="914400" rtl="0" eaLnBrk="1" fontAlgn="base" latinLnBrk="0" hangingPunct="1">
              <a:lnSpc>
                <a:spcPct val="100000"/>
              </a:lnSpc>
              <a:spcBef>
                <a:spcPct val="0"/>
              </a:spcBef>
              <a:spcAft>
                <a:spcPct val="0"/>
              </a:spcAft>
              <a:buClrTx/>
              <a:buSzTx/>
              <a:tabLst/>
            </a:pPr>
            <a:endParaRPr kumimoji="0" lang="en-US" sz="800" b="1"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helps in reducing fear of disease recurrence.</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It helps in reducing psychological stress.</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 counsel clinicians appropriately.</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Show health benefits attained by chanting. </a:t>
            </a:r>
            <a:endParaRPr kumimoji="0" lang="en-US"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 typeface="Wingdings" pitchFamily="2" charset="2"/>
              <a:buChar char="ü"/>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Mantra chanting program improving quality of life, reducing anxiety,   </a:t>
            </a:r>
          </a:p>
          <a:p>
            <a:pPr marL="0" marR="0" lvl="0" indent="0" algn="just" defTabSz="914400" rtl="0" eaLnBrk="0" fontAlgn="base" latinLnBrk="0" hangingPunct="0">
              <a:lnSpc>
                <a:spcPct val="100000"/>
              </a:lnSpc>
              <a:spcBef>
                <a:spcPct val="0"/>
              </a:spcBef>
              <a:spcAft>
                <a:spcPct val="0"/>
              </a:spcAft>
              <a:buClrTx/>
              <a:buSzTx/>
              <a:tabLst/>
            </a:pPr>
            <a:r>
              <a:rPr lang="en-US" dirty="0" smtClean="0">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depression of patients.</a:t>
            </a:r>
          </a:p>
        </p:txBody>
      </p:sp>
      <p:sp>
        <p:nvSpPr>
          <p:cNvPr id="28674" name="Rectangle 2"/>
          <p:cNvSpPr>
            <a:spLocks noChangeArrowheads="1"/>
          </p:cNvSpPr>
          <p:nvPr/>
        </p:nvSpPr>
        <p:spPr bwMode="auto">
          <a:xfrm>
            <a:off x="457200" y="742950"/>
            <a:ext cx="7162800" cy="17235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Why you are interested in attending this mantra chanting session? </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To spread the power of Bhaktamar 45th Shloka </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 cure for Incurable disease</a:t>
            </a:r>
            <a:r>
              <a:rPr kumimoji="0" lang="en-US" b="0" i="0" u="none" strike="noStrike" cap="none" normalizeH="0" baseline="0" dirty="0" smtClean="0">
                <a:ln>
                  <a:noFill/>
                </a:ln>
                <a:solidFill>
                  <a:schemeClr val="tx1"/>
                </a:solidFill>
                <a:effectLst/>
                <a:latin typeface="Calibri"/>
                <a:ea typeface="Calibri" pitchFamily="34" charset="0"/>
                <a:cs typeface="Times New Roman" pitchFamily="18" charset="0"/>
              </a:rPr>
              <a:t>”</a:t>
            </a:r>
            <a:r>
              <a:rPr kumimoji="0" lang="en-US"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as stated in Ancient scriptures (Jain by Acharya Mantungaji Maharaj approx. 3000 years ago.)  It is a drugless therapy; cost free and side benefit is spiritual upliftment.</a:t>
            </a:r>
            <a:endParaRPr kumimoji="0" lang="en-US" sz="2800" b="0" i="0" u="none" strike="noStrike" cap="none" normalizeH="0" baseline="0" dirty="0" smtClean="0">
              <a:ln>
                <a:noFill/>
              </a:ln>
              <a:solidFill>
                <a:schemeClr val="tx1"/>
              </a:solidFill>
              <a:effectLst/>
              <a:latin typeface="Arial" pitchFamily="34" charset="0"/>
            </a:endParaRPr>
          </a:p>
        </p:txBody>
      </p:sp>
      <p:sp>
        <p:nvSpPr>
          <p:cNvPr id="4" name="Rectangle 3"/>
          <p:cNvSpPr/>
          <p:nvPr/>
        </p:nvSpPr>
        <p:spPr>
          <a:xfrm>
            <a:off x="304800" y="209550"/>
            <a:ext cx="2209800" cy="461665"/>
          </a:xfrm>
          <a:prstGeom prst="rect">
            <a:avLst/>
          </a:prstGeom>
        </p:spPr>
        <p:txBody>
          <a:bodyPr wrap="square">
            <a:spAutoFit/>
          </a:bodyPr>
          <a:lstStyle/>
          <a:p>
            <a:r>
              <a:rPr lang="en-US" sz="2400" b="1" dirty="0" smtClean="0">
                <a:latin typeface="Times New Roman" pitchFamily="18" charset="0"/>
                <a:ea typeface="Calibri" pitchFamily="34" charset="0"/>
                <a:cs typeface="Times New Roman" pitchFamily="18" charset="0"/>
              </a:rPr>
              <a:t>Introspection</a:t>
            </a: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742950"/>
            <a:ext cx="7620000" cy="4278094"/>
          </a:xfrm>
          <a:prstGeom prst="rect">
            <a:avLst/>
          </a:prstGeom>
        </p:spPr>
        <p:txBody>
          <a:bodyPr wrap="square">
            <a:spAutoFit/>
          </a:bodyPr>
          <a:lstStyle/>
          <a:p>
            <a:pPr lvl="0" algn="just" eaLnBrk="0" fontAlgn="base" hangingPunct="0">
              <a:spcBef>
                <a:spcPct val="0"/>
              </a:spcBef>
              <a:spcAft>
                <a:spcPct val="0"/>
              </a:spcAf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Plan to develop your own Country’s training programs in psycho-oncology:</a:t>
            </a:r>
            <a:r>
              <a:rPr kumimoji="0" lang="en-US" sz="2400" b="0" i="0" u="none" strike="noStrike" cap="none" normalizeH="0" baseline="0" dirty="0" smtClean="0">
                <a:ln>
                  <a:noFill/>
                </a:ln>
                <a:solidFill>
                  <a:schemeClr val="tx1"/>
                </a:solidFill>
                <a:effectLst/>
                <a:ea typeface="Calibri" pitchFamily="34" charset="0"/>
                <a:cs typeface="Times New Roman" pitchFamily="18" charset="0"/>
              </a:rPr>
              <a:t> </a:t>
            </a:r>
          </a:p>
          <a:p>
            <a:pPr lvl="0" algn="just" eaLnBrk="0" fontAlgn="base" hangingPunct="0">
              <a:spcBef>
                <a:spcPct val="0"/>
              </a:spcBef>
              <a:spcAft>
                <a:spcPct val="0"/>
              </a:spcAft>
            </a:pPr>
            <a:endParaRPr kumimoji="0" lang="en-US" sz="2000" b="0" i="0" u="none" strike="noStrike" cap="none" normalizeH="0" baseline="0" dirty="0" smtClean="0">
              <a:ln>
                <a:noFill/>
              </a:ln>
              <a:solidFill>
                <a:schemeClr val="tx1"/>
              </a:solidFill>
              <a:effectLst/>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ea typeface="Calibri" pitchFamily="34" charset="0"/>
                <a:cs typeface="Times New Roman" pitchFamily="18" charset="0"/>
              </a:rPr>
              <a:t>We are working to develop chapters all over India through training at our established centre (Integrated Healing Forum).  We intend to expand our train the trainee program throughout the country – state by state.</a:t>
            </a:r>
          </a:p>
          <a:p>
            <a:pPr lvl="0" algn="just" eaLnBrk="0" fontAlgn="base" hangingPunct="0">
              <a:spcBef>
                <a:spcPct val="0"/>
              </a:spcBef>
              <a:spcAft>
                <a:spcPct val="0"/>
              </a:spcAft>
            </a:pPr>
            <a:endParaRPr kumimoji="0" lang="en-US" sz="2000" b="0" i="0" u="none" strike="noStrike" cap="none" normalizeH="0" baseline="0" dirty="0" smtClean="0">
              <a:ln>
                <a:noFill/>
              </a:ln>
              <a:solidFill>
                <a:schemeClr val="tx1"/>
              </a:solidFill>
              <a:effectLst/>
            </a:endParaRPr>
          </a:p>
          <a:p>
            <a:pPr lvl="0" algn="just" eaLnBrk="0" fontAlgn="base" hangingPunct="0">
              <a:spcBef>
                <a:spcPct val="0"/>
              </a:spcBef>
              <a:spcAft>
                <a:spcPct val="0"/>
              </a:spcAft>
            </a:pPr>
            <a:r>
              <a:rPr kumimoji="0" lang="en-US" sz="2400" b="1" i="0" u="none" strike="noStrike" cap="none" normalizeH="0" baseline="0" dirty="0" smtClean="0">
                <a:ln>
                  <a:noFill/>
                </a:ln>
                <a:solidFill>
                  <a:schemeClr val="tx1"/>
                </a:solidFill>
                <a:effectLst/>
                <a:ea typeface="Calibri" pitchFamily="34" charset="0"/>
                <a:cs typeface="Times New Roman" pitchFamily="18" charset="0"/>
              </a:rPr>
              <a:t>Management Effectiveness:</a:t>
            </a:r>
          </a:p>
          <a:p>
            <a:pPr lvl="0" algn="just" eaLnBrk="0" fontAlgn="base" hangingPunct="0">
              <a:spcBef>
                <a:spcPct val="0"/>
              </a:spcBef>
              <a:spcAft>
                <a:spcPct val="0"/>
              </a:spcAft>
            </a:pPr>
            <a:endParaRPr kumimoji="0" lang="en-US" sz="2000" b="0" i="0" u="none" strike="noStrike" cap="none" normalizeH="0" baseline="0" dirty="0" smtClean="0">
              <a:ln>
                <a:noFill/>
              </a:ln>
              <a:solidFill>
                <a:schemeClr val="tx1"/>
              </a:solidFill>
              <a:effectLst/>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ea typeface="Calibri" pitchFamily="34" charset="0"/>
                <a:cs typeface="Times New Roman" pitchFamily="18" charset="0"/>
              </a:rPr>
              <a:t>We intend to train patients, Palliative care takers, Nurses and Doctors.  </a:t>
            </a:r>
            <a:endParaRPr kumimoji="0" lang="en-US" b="0" i="0" u="none" strike="noStrike" cap="none" normalizeH="0" baseline="0" dirty="0" smtClean="0">
              <a:ln>
                <a:noFill/>
              </a:ln>
              <a:solidFill>
                <a:schemeClr val="tx1"/>
              </a:solidFill>
              <a:effectLst/>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ea typeface="Calibri" pitchFamily="34" charset="0"/>
                <a:cs typeface="Times New Roman" pitchFamily="18" charset="0"/>
              </a:rPr>
              <a:t>Also we intend to teach children - School age and tertiary level on this technology</a:t>
            </a:r>
            <a:endParaRPr kumimoji="0" lang="en-US" b="0" i="0" u="none" strike="noStrike" cap="none" normalizeH="0" baseline="0" dirty="0" smtClean="0">
              <a:ln>
                <a:noFill/>
              </a:ln>
              <a:solidFill>
                <a:schemeClr val="tx1"/>
              </a:solidFill>
              <a:effectLst/>
            </a:endParaRPr>
          </a:p>
          <a:p>
            <a:pPr lvl="0" algn="just" eaLnBrk="0" fontAlgn="base" hangingPunct="0">
              <a:spcBef>
                <a:spcPct val="0"/>
              </a:spcBef>
              <a:spcAft>
                <a:spcPct val="0"/>
              </a:spcAft>
            </a:pPr>
            <a:r>
              <a:rPr kumimoji="0" lang="en-US" sz="2000" b="0" i="0" u="none" strike="noStrike" cap="none" normalizeH="0" baseline="0" dirty="0" smtClean="0">
                <a:ln>
                  <a:noFill/>
                </a:ln>
                <a:solidFill>
                  <a:schemeClr val="tx1"/>
                </a:solidFill>
                <a:effectLst/>
                <a:ea typeface="Calibri" pitchFamily="34" charset="0"/>
                <a:cs typeface="Times New Roman" pitchFamily="18" charset="0"/>
              </a:rPr>
              <a:t>For self empowerment tools so that they can help themselves and others</a:t>
            </a:r>
            <a:endParaRPr kumimoji="0" lang="en-US" sz="3200" b="0" i="0" u="none" strike="noStrike" cap="none" normalizeH="0" baseline="0" dirty="0" smtClean="0">
              <a:ln>
                <a:noFill/>
              </a:ln>
              <a:solidFill>
                <a:schemeClr val="tx1"/>
              </a:solidFill>
              <a:effectLst/>
            </a:endParaRPr>
          </a:p>
        </p:txBody>
      </p:sp>
      <p:sp>
        <p:nvSpPr>
          <p:cNvPr id="3" name="Rectangle 2"/>
          <p:cNvSpPr/>
          <p:nvPr/>
        </p:nvSpPr>
        <p:spPr>
          <a:xfrm>
            <a:off x="609600" y="285750"/>
            <a:ext cx="3200400" cy="461665"/>
          </a:xfrm>
          <a:prstGeom prst="rect">
            <a:avLst/>
          </a:prstGeom>
        </p:spPr>
        <p:txBody>
          <a:bodyPr wrap="square">
            <a:spAutoFit/>
          </a:bodyPr>
          <a:lstStyle/>
          <a:p>
            <a:r>
              <a:rPr lang="en-US" sz="2400" b="1" dirty="0">
                <a:ea typeface="Calibri" pitchFamily="34" charset="0"/>
                <a:cs typeface="Times New Roman" pitchFamily="18" charset="0"/>
              </a:rPr>
              <a:t>Community Outreach</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609600" y="3638550"/>
            <a:ext cx="8001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JESUS CHRIST has spoken of Faith Healing. He healed 23 persons as stated in John &amp; Mathews  Bible and always asked them before healing. Do you think I can do this for you? And after healing he would say it is your faith in me which has healed you.</a:t>
            </a:r>
            <a:endParaRPr kumimoji="0" lang="en-US" sz="2800" b="0" i="0" u="none" strike="noStrike" cap="none" normalizeH="0" baseline="0" dirty="0" smtClean="0">
              <a:ln>
                <a:noFill/>
              </a:ln>
              <a:solidFill>
                <a:schemeClr val="tx1"/>
              </a:solidFill>
              <a:effectLst/>
            </a:endParaRPr>
          </a:p>
        </p:txBody>
      </p:sp>
      <p:sp>
        <p:nvSpPr>
          <p:cNvPr id="3" name="TextBox 2"/>
          <p:cNvSpPr txBox="1"/>
          <p:nvPr/>
        </p:nvSpPr>
        <p:spPr>
          <a:xfrm>
            <a:off x="533400" y="133350"/>
            <a:ext cx="2912016" cy="523220"/>
          </a:xfrm>
          <a:prstGeom prst="rect">
            <a:avLst/>
          </a:prstGeom>
          <a:noFill/>
        </p:spPr>
        <p:txBody>
          <a:bodyPr wrap="none" rtlCol="0">
            <a:spAutoFit/>
          </a:bodyPr>
          <a:lstStyle/>
          <a:p>
            <a:r>
              <a:rPr lang="en-US" sz="2800" b="1" dirty="0" smtClean="0"/>
              <a:t>Literature Review</a:t>
            </a:r>
          </a:p>
        </p:txBody>
      </p:sp>
      <p:sp>
        <p:nvSpPr>
          <p:cNvPr id="4" name="Rectangle 1"/>
          <p:cNvSpPr>
            <a:spLocks noChangeArrowheads="1"/>
          </p:cNvSpPr>
          <p:nvPr/>
        </p:nvSpPr>
        <p:spPr bwMode="auto">
          <a:xfrm>
            <a:off x="533400" y="742950"/>
            <a:ext cx="7848600"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Mantra and their relevance in Holy Scriptures (The spirit behind Mantras) BIBLE says – In the beginning there was word (Mantra) and word was God.</a:t>
            </a:r>
            <a:endParaRPr kumimoji="0" lang="en-US" sz="1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In genesis, also it is given that God said “Let there be light &amp; there was light.” Sound came before light. </a:t>
            </a:r>
          </a:p>
          <a:p>
            <a:pPr marL="0" marR="0" lvl="0" indent="0" algn="just" defTabSz="914400" rtl="0" eaLnBrk="0" fontAlgn="base" latinLnBrk="0" hangingPunct="0">
              <a:lnSpc>
                <a:spcPct val="100000"/>
              </a:lnSpc>
              <a:spcBef>
                <a:spcPct val="0"/>
              </a:spcBef>
              <a:spcAft>
                <a:spcPct val="0"/>
              </a:spcAft>
              <a:buClrTx/>
              <a:buSzTx/>
              <a:buFontTx/>
              <a:buNone/>
              <a:tabLst/>
            </a:pPr>
            <a:endParaRPr lang="en-US" dirty="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According to Brahma, Mantra is the Navel of Divine.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ea typeface="Calibri" pitchFamily="34" charset="0"/>
                <a:cs typeface="Times New Roman" pitchFamily="18" charset="0"/>
              </a:rPr>
              <a:t>Muslim Swastika is worn by BOHRI Community of Muslim in which Quran Mantras are stated and they are protected by 4 angles representing the four directions.</a:t>
            </a:r>
            <a:endParaRPr kumimoji="0" lang="en-US" sz="16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0000FF"/>
                </a:solidFill>
                <a:effectLst/>
                <a:ea typeface="Calibri" pitchFamily="34" charset="0"/>
                <a:cs typeface="Times New Roman" pitchFamily="18" charset="0"/>
              </a:rPr>
              <a:t>“MANTRAS IS THAT WHICH PROTECTS US OR HELP US TO CROSS THE WORLD.”</a:t>
            </a:r>
            <a:endParaRPr kumimoji="0" lang="en-US" sz="1600" b="1" i="0" u="none" strike="noStrike" cap="none" normalizeH="0" baseline="0" dirty="0" smtClean="0">
              <a:ln>
                <a:noFill/>
              </a:ln>
              <a:solidFill>
                <a:srgbClr val="0000FF"/>
              </a:solidFill>
              <a:effectLst/>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5029200" y="209550"/>
            <a:ext cx="3733800" cy="797719"/>
          </a:xfrm>
        </p:spPr>
        <p:txBody>
          <a:bodyPr>
            <a:noAutofit/>
          </a:bodyPr>
          <a:lstStyle/>
          <a:p>
            <a:pPr>
              <a:defRPr/>
            </a:pPr>
            <a:r>
              <a:rPr lang="en-US" sz="2400" dirty="0" smtClean="0">
                <a:solidFill>
                  <a:schemeClr val="tx1"/>
                </a:solidFill>
                <a:latin typeface="+mn-lt"/>
              </a:rPr>
              <a:t>Patient is chanting 45</a:t>
            </a:r>
            <a:r>
              <a:rPr lang="en-US" sz="2400" baseline="30000" dirty="0" smtClean="0">
                <a:solidFill>
                  <a:schemeClr val="tx1"/>
                </a:solidFill>
                <a:latin typeface="+mn-lt"/>
              </a:rPr>
              <a:t>th</a:t>
            </a:r>
            <a:r>
              <a:rPr lang="en-US" sz="2400" dirty="0" smtClean="0">
                <a:solidFill>
                  <a:schemeClr val="tx1"/>
                </a:solidFill>
                <a:latin typeface="+mn-lt"/>
              </a:rPr>
              <a:t> shloka of BHAKTAMAR STOTRA </a:t>
            </a:r>
          </a:p>
        </p:txBody>
      </p:sp>
      <p:pic>
        <p:nvPicPr>
          <p:cNvPr id="48130" name="Picture 2"/>
          <p:cNvPicPr>
            <a:picLocks noGrp="1" noChangeAspect="1" noChangeArrowheads="1"/>
          </p:cNvPicPr>
          <p:nvPr>
            <p:ph sz="quarter" idx="1"/>
          </p:nvPr>
        </p:nvPicPr>
        <p:blipFill>
          <a:blip r:embed="rId2" cstate="print"/>
          <a:stretch>
            <a:fillRect/>
          </a:stretch>
        </p:blipFill>
        <p:spPr>
          <a:xfrm>
            <a:off x="5410200" y="1047750"/>
            <a:ext cx="2594919" cy="3429000"/>
          </a:xfrm>
          <a:noFill/>
        </p:spPr>
      </p:pic>
      <p:pic>
        <p:nvPicPr>
          <p:cNvPr id="4" name="Picture 2"/>
          <p:cNvPicPr>
            <a:picLocks noChangeAspect="1" noChangeArrowheads="1"/>
          </p:cNvPicPr>
          <p:nvPr/>
        </p:nvPicPr>
        <p:blipFill>
          <a:blip r:embed="rId3" cstate="print"/>
          <a:srcRect/>
          <a:stretch>
            <a:fillRect/>
          </a:stretch>
        </p:blipFill>
        <p:spPr>
          <a:xfrm>
            <a:off x="228601" y="2057401"/>
            <a:ext cx="4040187" cy="2285102"/>
          </a:xfrm>
          <a:prstGeom prst="rect">
            <a:avLst/>
          </a:prstGeom>
          <a:noFill/>
        </p:spPr>
      </p:pic>
      <p:sp>
        <p:nvSpPr>
          <p:cNvPr id="5" name="Title 1"/>
          <p:cNvSpPr txBox="1">
            <a:spLocks/>
          </p:cNvSpPr>
          <p:nvPr/>
        </p:nvSpPr>
        <p:spPr>
          <a:xfrm>
            <a:off x="609600" y="1047750"/>
            <a:ext cx="3505200" cy="857250"/>
          </a:xfrm>
          <a:prstGeom prst="rect">
            <a:avLst/>
          </a:prstGeom>
        </p:spPr>
        <p:txBody>
          <a:bodyPr vert="horz" lIns="0" rIns="0" bIns="0" anchor="b">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i="0" u="none" strike="noStrike" kern="1200" cap="none" spc="0" normalizeH="0" baseline="0" noProof="0" dirty="0" smtClean="0">
                <a:ln>
                  <a:noFill/>
                </a:ln>
                <a:uLnTx/>
                <a:uFillTx/>
                <a:ea typeface="+mj-ea"/>
                <a:cs typeface="+mj-cs"/>
              </a:rPr>
              <a:t>An oral cancer patient before surgery</a:t>
            </a:r>
            <a:endParaRPr kumimoji="0" lang="en-US" sz="2400" i="0" u="none" strike="noStrike" kern="1200" cap="none" spc="0" normalizeH="0" baseline="0" noProof="0" dirty="0">
              <a:ln>
                <a:noFill/>
              </a:ln>
              <a:uLnTx/>
              <a:uFillTx/>
              <a:ea typeface="+mj-ea"/>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Grp="1" noChangeAspect="1" noChangeArrowheads="1"/>
          </p:cNvPicPr>
          <p:nvPr>
            <p:ph sz="quarter" idx="1"/>
          </p:nvPr>
        </p:nvPicPr>
        <p:blipFill>
          <a:blip r:embed="rId4" cstate="print"/>
          <a:srcRect/>
          <a:stretch>
            <a:fillRect/>
          </a:stretch>
        </p:blipFill>
        <p:spPr>
          <a:xfrm>
            <a:off x="304800" y="666750"/>
            <a:ext cx="2662237" cy="2209800"/>
          </a:xfrm>
          <a:noFill/>
        </p:spPr>
      </p:pic>
      <p:pic>
        <p:nvPicPr>
          <p:cNvPr id="5017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666750"/>
            <a:ext cx="1371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3"/>
          <p:cNvSpPr txBox="1">
            <a:spLocks noChangeArrowheads="1"/>
          </p:cNvSpPr>
          <p:nvPr/>
        </p:nvSpPr>
        <p:spPr bwMode="auto">
          <a:xfrm>
            <a:off x="304800" y="3771900"/>
            <a:ext cx="2209800" cy="646331"/>
          </a:xfrm>
          <a:prstGeom prst="rect">
            <a:avLst/>
          </a:prstGeom>
          <a:noFill/>
          <a:ln w="9525">
            <a:noFill/>
            <a:miter lim="800000"/>
            <a:headEnd/>
            <a:tailEnd/>
          </a:ln>
        </p:spPr>
        <p:txBody>
          <a:bodyPr wrap="square">
            <a:spAutoFit/>
          </a:bodyPr>
          <a:lstStyle/>
          <a:p>
            <a:r>
              <a:rPr lang="en-US" dirty="0">
                <a:cs typeface="Arial" pitchFamily="34" charset="0"/>
              </a:rPr>
              <a:t>Dr. Ajay Mehta during surgery</a:t>
            </a:r>
          </a:p>
        </p:txBody>
      </p:sp>
      <p:sp>
        <p:nvSpPr>
          <p:cNvPr id="50180" name="TextBox 4"/>
          <p:cNvSpPr txBox="1">
            <a:spLocks noChangeArrowheads="1"/>
          </p:cNvSpPr>
          <p:nvPr/>
        </p:nvSpPr>
        <p:spPr bwMode="auto">
          <a:xfrm>
            <a:off x="3048000" y="1962150"/>
            <a:ext cx="1874044" cy="923330"/>
          </a:xfrm>
          <a:prstGeom prst="rect">
            <a:avLst/>
          </a:prstGeom>
          <a:noFill/>
          <a:ln w="9525">
            <a:noFill/>
            <a:miter lim="800000"/>
            <a:headEnd/>
            <a:tailEnd/>
          </a:ln>
        </p:spPr>
        <p:txBody>
          <a:bodyPr wrap="square">
            <a:spAutoFit/>
          </a:bodyPr>
          <a:lstStyle/>
          <a:p>
            <a:r>
              <a:rPr lang="en-US" dirty="0">
                <a:cs typeface="Arial" pitchFamily="34" charset="0"/>
              </a:rPr>
              <a:t>Dr.  Manju  Jain  Chanting  Baktammar</a:t>
            </a:r>
          </a:p>
        </p:txBody>
      </p:sp>
      <p:sp>
        <p:nvSpPr>
          <p:cNvPr id="50181" name="TextBox 5"/>
          <p:cNvSpPr txBox="1">
            <a:spLocks noChangeArrowheads="1"/>
          </p:cNvSpPr>
          <p:nvPr/>
        </p:nvSpPr>
        <p:spPr bwMode="auto">
          <a:xfrm>
            <a:off x="381000" y="209550"/>
            <a:ext cx="6705600" cy="461665"/>
          </a:xfrm>
          <a:prstGeom prst="rect">
            <a:avLst/>
          </a:prstGeom>
          <a:noFill/>
          <a:ln w="9525">
            <a:noFill/>
            <a:miter lim="800000"/>
            <a:headEnd/>
            <a:tailEnd/>
          </a:ln>
        </p:spPr>
        <p:txBody>
          <a:bodyPr wrap="square">
            <a:spAutoFit/>
          </a:bodyPr>
          <a:lstStyle/>
          <a:p>
            <a:r>
              <a:rPr lang="en-US" sz="2400" dirty="0">
                <a:cs typeface="Arial" pitchFamily="34" charset="0"/>
              </a:rPr>
              <a:t>Chanting of Mantra during Mandible surgery</a:t>
            </a:r>
          </a:p>
        </p:txBody>
      </p:sp>
      <p:pic>
        <p:nvPicPr>
          <p:cNvPr id="7" name="Picture 2"/>
          <p:cNvPicPr>
            <a:picLocks noChangeAspect="1" noChangeArrowheads="1"/>
          </p:cNvPicPr>
          <p:nvPr/>
        </p:nvPicPr>
        <p:blipFill>
          <a:blip r:embed="rId6" cstate="print"/>
          <a:srcRect/>
          <a:stretch>
            <a:fillRect/>
          </a:stretch>
        </p:blipFill>
        <p:spPr>
          <a:xfrm>
            <a:off x="304800" y="2876550"/>
            <a:ext cx="4076383" cy="2057400"/>
          </a:xfrm>
          <a:prstGeom prst="rect">
            <a:avLst/>
          </a:prstGeom>
          <a:noFill/>
        </p:spPr>
      </p:pic>
      <p:pic>
        <p:nvPicPr>
          <p:cNvPr id="11" name="Dr. Ajay mehta Speaks.MO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4648200" y="1047750"/>
            <a:ext cx="3810000" cy="3200400"/>
          </a:xfrm>
          <a:prstGeom prst="rect">
            <a:avLst/>
          </a:prstGeom>
        </p:spPr>
      </p:pic>
      <p:sp>
        <p:nvSpPr>
          <p:cNvPr id="13" name="Rectangle 12"/>
          <p:cNvSpPr/>
          <p:nvPr/>
        </p:nvSpPr>
        <p:spPr>
          <a:xfrm>
            <a:off x="4724400" y="4400550"/>
            <a:ext cx="3801490" cy="369332"/>
          </a:xfrm>
          <a:prstGeom prst="rect">
            <a:avLst/>
          </a:prstGeom>
        </p:spPr>
        <p:txBody>
          <a:bodyPr wrap="none">
            <a:spAutoFit/>
          </a:bodyPr>
          <a:lstStyle/>
          <a:p>
            <a:r>
              <a:rPr lang="en-US" dirty="0" smtClean="0">
                <a:cs typeface="Arial" pitchFamily="34" charset="0"/>
              </a:rPr>
              <a:t> Dr.  Ajay Mehta speaks on spiritual healing </a:t>
            </a:r>
            <a:endParaRPr lang="en-US" dirty="0">
              <a:cs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ridhar.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4" cstate="print"/>
          <a:srcRect/>
          <a:stretch>
            <a:fillRect/>
          </a:stretch>
        </p:blipFill>
        <p:spPr bwMode="auto">
          <a:xfrm>
            <a:off x="304800" y="1914530"/>
            <a:ext cx="3962400" cy="2228995"/>
          </a:xfrm>
          <a:prstGeom prst="rect">
            <a:avLst/>
          </a:prstGeom>
          <a:noFill/>
          <a:ln w="9525">
            <a:solidFill>
              <a:schemeClr val="bg1">
                <a:lumMod val="95000"/>
              </a:schemeClr>
            </a:solidFill>
            <a:miter lim="800000"/>
            <a:headEnd/>
            <a:tailEnd/>
          </a:ln>
        </p:spPr>
      </p:pic>
      <p:sp>
        <p:nvSpPr>
          <p:cNvPr id="3" name="TextBox 2"/>
          <p:cNvSpPr txBox="1"/>
          <p:nvPr/>
        </p:nvSpPr>
        <p:spPr>
          <a:xfrm>
            <a:off x="533400" y="361950"/>
            <a:ext cx="7467600" cy="923330"/>
          </a:xfrm>
          <a:prstGeom prst="rect">
            <a:avLst/>
          </a:prstGeom>
          <a:noFill/>
        </p:spPr>
        <p:txBody>
          <a:bodyPr wrap="square" rtlCol="0">
            <a:spAutoFit/>
          </a:bodyPr>
          <a:lstStyle/>
          <a:p>
            <a:pPr fontAlgn="t"/>
            <a:r>
              <a:rPr lang="en-US" b="1" dirty="0"/>
              <a:t>Miss. Kanchan  </a:t>
            </a:r>
            <a:r>
              <a:rPr lang="en-US" b="1" dirty="0" smtClean="0"/>
              <a:t>Bhujate, 14 years old,</a:t>
            </a:r>
            <a:endParaRPr lang="en-US" b="1" dirty="0"/>
          </a:p>
          <a:p>
            <a:pPr fontAlgn="t"/>
            <a:r>
              <a:rPr lang="en-US" b="1" dirty="0" smtClean="0"/>
              <a:t>Acute </a:t>
            </a:r>
            <a:r>
              <a:rPr lang="en-US" b="1" dirty="0"/>
              <a:t>lymphoblastic </a:t>
            </a:r>
            <a:r>
              <a:rPr lang="en-US" b="1" dirty="0" smtClean="0"/>
              <a:t>leukemia patient brought from Hospice to Central  India Cancer Research Institute, Nagpur</a:t>
            </a:r>
            <a:endParaRPr lang="en-US" b="1" dirty="0"/>
          </a:p>
        </p:txBody>
      </p:sp>
      <p:sp>
        <p:nvSpPr>
          <p:cNvPr id="4" name="Rectangle 3"/>
          <p:cNvSpPr/>
          <p:nvPr/>
        </p:nvSpPr>
        <p:spPr>
          <a:xfrm>
            <a:off x="228600" y="1276350"/>
            <a:ext cx="3962399" cy="646331"/>
          </a:xfrm>
          <a:prstGeom prst="rect">
            <a:avLst/>
          </a:prstGeom>
        </p:spPr>
        <p:txBody>
          <a:bodyPr wrap="square">
            <a:spAutoFit/>
          </a:bodyPr>
          <a:lstStyle/>
          <a:p>
            <a:r>
              <a:rPr lang="en-US" dirty="0" smtClean="0"/>
              <a:t>Chanting of Mantra by Ms. Kanchan &amp; her parents for 15 days. </a:t>
            </a:r>
            <a:endParaRPr lang="en-US" dirty="0"/>
          </a:p>
        </p:txBody>
      </p:sp>
      <p:pic>
        <p:nvPicPr>
          <p:cNvPr id="5" name="Picture 6"/>
          <p:cNvPicPr>
            <a:picLocks noChangeAspect="1" noChangeArrowheads="1"/>
          </p:cNvPicPr>
          <p:nvPr/>
        </p:nvPicPr>
        <p:blipFill>
          <a:blip r:embed="rId5" cstate="print"/>
          <a:srcRect/>
          <a:stretch>
            <a:fillRect/>
          </a:stretch>
        </p:blipFill>
        <p:spPr bwMode="auto">
          <a:xfrm>
            <a:off x="5181600" y="1885950"/>
            <a:ext cx="3485187" cy="2171700"/>
          </a:xfrm>
          <a:prstGeom prst="rect">
            <a:avLst/>
          </a:prstGeom>
          <a:ln>
            <a:solidFill>
              <a:srgbClr val="0000FF">
                <a:alpha val="98000"/>
              </a:srgbClr>
            </a:solidFill>
            <a:headEnd/>
            <a:tailEnd/>
          </a:ln>
        </p:spPr>
        <p:style>
          <a:lnRef idx="1">
            <a:schemeClr val="accent1"/>
          </a:lnRef>
          <a:fillRef idx="2">
            <a:schemeClr val="accent1"/>
          </a:fillRef>
          <a:effectRef idx="1">
            <a:schemeClr val="accent1"/>
          </a:effectRef>
          <a:fontRef idx="minor">
            <a:schemeClr val="dk1"/>
          </a:fontRef>
        </p:style>
      </p:pic>
      <p:sp>
        <p:nvSpPr>
          <p:cNvPr id="6" name="Rectangle 5"/>
          <p:cNvSpPr/>
          <p:nvPr/>
        </p:nvSpPr>
        <p:spPr>
          <a:xfrm>
            <a:off x="1828800" y="4095750"/>
            <a:ext cx="5791200" cy="923330"/>
          </a:xfrm>
          <a:prstGeom prst="rect">
            <a:avLst/>
          </a:prstGeom>
        </p:spPr>
        <p:txBody>
          <a:bodyPr wrap="square">
            <a:spAutoFit/>
          </a:bodyPr>
          <a:lstStyle/>
          <a:p>
            <a:r>
              <a:rPr lang="fr-FR" b="1" dirty="0" smtClean="0">
                <a:solidFill>
                  <a:srgbClr val="0000FF"/>
                </a:solidFill>
              </a:rPr>
              <a:t>Om </a:t>
            </a:r>
            <a:r>
              <a:rPr lang="fr-FR" b="1" dirty="0">
                <a:solidFill>
                  <a:srgbClr val="0000FF"/>
                </a:solidFill>
              </a:rPr>
              <a:t>namo </a:t>
            </a:r>
            <a:r>
              <a:rPr lang="fr-FR" b="1" dirty="0" smtClean="0">
                <a:solidFill>
                  <a:srgbClr val="0000FF"/>
                </a:solidFill>
              </a:rPr>
              <a:t>Bhagwatī kshudropadrava-shāntikarinī roga kashtajwaropashamanam shātim kuru kuru swāhā</a:t>
            </a:r>
            <a:br>
              <a:rPr lang="fr-FR" b="1" dirty="0" smtClean="0">
                <a:solidFill>
                  <a:srgbClr val="0000FF"/>
                </a:solidFill>
              </a:rPr>
            </a:br>
            <a:r>
              <a:rPr lang="fr-FR" b="1" dirty="0" smtClean="0">
                <a:solidFill>
                  <a:srgbClr val="0000FF"/>
                </a:solidFill>
              </a:rPr>
              <a:t>Om hrīm Bhagwaté Bhayabhīshanaharāya namah</a:t>
            </a:r>
            <a:r>
              <a:rPr lang="en-US" dirty="0" smtClean="0"/>
              <a:t> </a:t>
            </a:r>
            <a:endParaRPr lang="en-US" dirty="0"/>
          </a:p>
        </p:txBody>
      </p:sp>
      <p:sp>
        <p:nvSpPr>
          <p:cNvPr id="7" name="Rectangle 6"/>
          <p:cNvSpPr/>
          <p:nvPr/>
        </p:nvSpPr>
        <p:spPr>
          <a:xfrm>
            <a:off x="5257801" y="1314450"/>
            <a:ext cx="821187" cy="369332"/>
          </a:xfrm>
          <a:prstGeom prst="rect">
            <a:avLst/>
          </a:prstGeom>
        </p:spPr>
        <p:txBody>
          <a:bodyPr wrap="none">
            <a:spAutoFit/>
          </a:bodyPr>
          <a:lstStyle/>
          <a:p>
            <a:r>
              <a:rPr lang="en-US" b="1" dirty="0">
                <a:solidFill>
                  <a:srgbClr val="0000FF"/>
                </a:solidFill>
              </a:rPr>
              <a:t>Yantra</a:t>
            </a:r>
          </a:p>
        </p:txBody>
      </p:sp>
      <p:sp>
        <p:nvSpPr>
          <p:cNvPr id="8" name="TextBox 7"/>
          <p:cNvSpPr txBox="1"/>
          <p:nvPr/>
        </p:nvSpPr>
        <p:spPr>
          <a:xfrm>
            <a:off x="228600" y="4324350"/>
            <a:ext cx="1676400" cy="369332"/>
          </a:xfrm>
          <a:prstGeom prst="rect">
            <a:avLst/>
          </a:prstGeom>
          <a:noFill/>
        </p:spPr>
        <p:txBody>
          <a:bodyPr wrap="square" rtlCol="0">
            <a:spAutoFit/>
          </a:bodyPr>
          <a:lstStyle/>
          <a:p>
            <a:r>
              <a:rPr lang="en-US" b="1" dirty="0" smtClean="0">
                <a:solidFill>
                  <a:srgbClr val="0000FF"/>
                </a:solidFill>
              </a:rPr>
              <a:t>Mantra </a:t>
            </a:r>
          </a:p>
        </p:txBody>
      </p:sp>
    </p:spTree>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3"/>
          <p:cNvPicPr>
            <a:picLocks noChangeAspect="1"/>
          </p:cNvPicPr>
          <p:nvPr/>
        </p:nvPicPr>
        <p:blipFill>
          <a:blip r:embed="rId2" cstate="print"/>
          <a:srcRect/>
          <a:stretch>
            <a:fillRect/>
          </a:stretch>
        </p:blipFill>
        <p:spPr bwMode="auto">
          <a:xfrm>
            <a:off x="1692276" y="972741"/>
            <a:ext cx="5713413" cy="3215878"/>
          </a:xfrm>
          <a:prstGeom prst="rect">
            <a:avLst/>
          </a:prstGeom>
          <a:noFill/>
          <a:ln w="9525">
            <a:noFill/>
            <a:miter lim="800000"/>
            <a:headEnd/>
            <a:tailEnd/>
          </a:ln>
        </p:spPr>
      </p:pic>
      <p:sp>
        <p:nvSpPr>
          <p:cNvPr id="45058" name="TextBox 1"/>
          <p:cNvSpPr txBox="1">
            <a:spLocks noChangeArrowheads="1"/>
          </p:cNvSpPr>
          <p:nvPr/>
        </p:nvSpPr>
        <p:spPr bwMode="auto">
          <a:xfrm>
            <a:off x="849312" y="4343400"/>
            <a:ext cx="7608888" cy="369332"/>
          </a:xfrm>
          <a:prstGeom prst="rect">
            <a:avLst/>
          </a:prstGeom>
          <a:noFill/>
          <a:ln w="9525">
            <a:noFill/>
            <a:miter lim="800000"/>
            <a:headEnd/>
            <a:tailEnd/>
          </a:ln>
        </p:spPr>
        <p:txBody>
          <a:bodyPr wrap="square">
            <a:spAutoFit/>
          </a:bodyPr>
          <a:lstStyle/>
          <a:p>
            <a:r>
              <a:rPr lang="en-US" b="1" dirty="0" smtClean="0">
                <a:cs typeface="Arial" pitchFamily="34" charset="0"/>
              </a:rPr>
              <a:t>                Regional Cancer Hospital Nagpur, Maharashtra, (India).</a:t>
            </a:r>
            <a:endParaRPr lang="en-US" b="1" dirty="0"/>
          </a:p>
        </p:txBody>
      </p:sp>
      <p:sp>
        <p:nvSpPr>
          <p:cNvPr id="45059" name="TextBox 3"/>
          <p:cNvSpPr txBox="1">
            <a:spLocks noChangeArrowheads="1"/>
          </p:cNvSpPr>
          <p:nvPr/>
        </p:nvSpPr>
        <p:spPr bwMode="auto">
          <a:xfrm>
            <a:off x="762000" y="361950"/>
            <a:ext cx="7620000" cy="400110"/>
          </a:xfrm>
          <a:prstGeom prst="rect">
            <a:avLst/>
          </a:prstGeom>
          <a:noFill/>
          <a:ln w="9525">
            <a:noFill/>
            <a:miter lim="800000"/>
            <a:headEnd/>
            <a:tailEnd/>
          </a:ln>
        </p:spPr>
        <p:txBody>
          <a:bodyPr wrap="square">
            <a:spAutoFit/>
          </a:bodyPr>
          <a:lstStyle/>
          <a:p>
            <a:pPr algn="ctr"/>
            <a:r>
              <a:rPr lang="en-US" sz="2000" b="1" dirty="0" smtClean="0">
                <a:cs typeface="Arial" pitchFamily="34" charset="0"/>
              </a:rPr>
              <a:t>Celebrated </a:t>
            </a:r>
            <a:r>
              <a:rPr lang="en-US" sz="2000" b="1" dirty="0">
                <a:cs typeface="Arial" pitchFamily="34" charset="0"/>
              </a:rPr>
              <a:t>Rose day with patient along with Director Dr. Chaudhari.</a:t>
            </a: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419600" y="0"/>
            <a:ext cx="4724400" cy="5143500"/>
          </a:xfrm>
          <a:prstGeom prst="rect">
            <a:avLst/>
          </a:prstGeom>
          <a:noFill/>
          <a:ln w="9525">
            <a:noFill/>
            <a:miter lim="800000"/>
            <a:headEnd/>
            <a:tailEnd/>
          </a:ln>
          <a:effectLst/>
        </p:spPr>
      </p:pic>
      <p:pic>
        <p:nvPicPr>
          <p:cNvPr id="4" name="Picture 3"/>
          <p:cNvPicPr>
            <a:picLocks noChangeAspect="1" noChangeArrowheads="1"/>
          </p:cNvPicPr>
          <p:nvPr/>
        </p:nvPicPr>
        <p:blipFill>
          <a:blip r:embed="rId3" cstate="print"/>
          <a:srcRect/>
          <a:stretch>
            <a:fillRect/>
          </a:stretch>
        </p:blipFill>
        <p:spPr bwMode="auto">
          <a:xfrm>
            <a:off x="0" y="0"/>
            <a:ext cx="4572000" cy="5143500"/>
          </a:xfrm>
          <a:prstGeom prst="rect">
            <a:avLst/>
          </a:prstGeom>
          <a:noFill/>
          <a:ln w="9525">
            <a:noFill/>
            <a:miter lim="800000"/>
            <a:headEnd/>
            <a:tailEnd/>
          </a:ln>
          <a:effectLst/>
        </p:spPr>
      </p:pic>
    </p:spTree>
    <p:extLst>
      <p:ext uri="{BB962C8B-B14F-4D97-AF65-F5344CB8AC3E}">
        <p14:creationId xmlns:p14="http://schemas.microsoft.com/office/powerpoint/2010/main" val="51170039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4" name="Object 2"/>
          <p:cNvGraphicFramePr>
            <a:graphicFrameLocks noChangeAspect="1"/>
          </p:cNvGraphicFramePr>
          <p:nvPr/>
        </p:nvGraphicFramePr>
        <p:xfrm>
          <a:off x="0" y="0"/>
          <a:ext cx="4572000" cy="5143500"/>
        </p:xfrm>
        <a:graphic>
          <a:graphicData uri="http://schemas.openxmlformats.org/presentationml/2006/ole">
            <mc:AlternateContent xmlns:mc="http://schemas.openxmlformats.org/markup-compatibility/2006">
              <mc:Choice xmlns:v="urn:schemas-microsoft-com:vml" Requires="v">
                <p:oleObj spid="_x0000_s59396" name="Acrobat Document" r:id="rId3" imgW="5670000" imgH="7492320" progId="">
                  <p:embed/>
                </p:oleObj>
              </mc:Choice>
              <mc:Fallback>
                <p:oleObj name="Acrobat Document" r:id="rId3" imgW="5670000" imgH="749232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572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pic>
        <p:nvPicPr>
          <p:cNvPr id="7" name="Picture 2"/>
          <p:cNvPicPr>
            <a:picLocks noChangeAspect="1" noChangeArrowheads="1"/>
          </p:cNvPicPr>
          <p:nvPr/>
        </p:nvPicPr>
        <p:blipFill>
          <a:blip r:embed="rId5" cstate="print"/>
          <a:srcRect/>
          <a:stretch>
            <a:fillRect/>
          </a:stretch>
        </p:blipFill>
        <p:spPr bwMode="auto">
          <a:xfrm>
            <a:off x="4572000" y="0"/>
            <a:ext cx="4572000" cy="512445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0"/>
            <a:ext cx="4495800" cy="5143500"/>
          </a:xfrm>
          <a:prstGeom prst="rect">
            <a:avLst/>
          </a:prstGeom>
          <a:noFill/>
          <a:ln w="9525">
            <a:noFill/>
            <a:miter lim="800000"/>
            <a:headEnd/>
            <a:tailEnd/>
          </a:ln>
          <a:effectLst/>
        </p:spPr>
      </p:pic>
      <p:pic>
        <p:nvPicPr>
          <p:cNvPr id="5" name="Picture 5"/>
          <p:cNvPicPr>
            <a:picLocks noChangeAspect="1" noChangeArrowheads="1"/>
          </p:cNvPicPr>
          <p:nvPr/>
        </p:nvPicPr>
        <p:blipFill>
          <a:blip r:embed="rId3" cstate="print"/>
          <a:srcRect/>
          <a:stretch>
            <a:fillRect/>
          </a:stretch>
        </p:blipFill>
        <p:spPr bwMode="auto">
          <a:xfrm>
            <a:off x="4495800" y="-1"/>
            <a:ext cx="4648200" cy="5143501"/>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476249"/>
            <a:ext cx="4572000" cy="5619749"/>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572000" y="-476249"/>
            <a:ext cx="4953000" cy="5619750"/>
          </a:xfrm>
          <a:prstGeom prst="rect">
            <a:avLst/>
          </a:prstGeom>
          <a:noFill/>
          <a:ln w="9525">
            <a:no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srcRect/>
          <a:stretch>
            <a:fillRect/>
          </a:stretch>
        </p:blipFill>
        <p:spPr bwMode="auto">
          <a:xfrm>
            <a:off x="0" y="0"/>
            <a:ext cx="4419600" cy="5143500"/>
          </a:xfrm>
          <a:prstGeom prst="rect">
            <a:avLst/>
          </a:prstGeom>
          <a:noFill/>
          <a:ln w="9525">
            <a:noFill/>
            <a:miter lim="800000"/>
            <a:headEnd/>
            <a:tailEnd/>
          </a:ln>
          <a:effectLst/>
        </p:spPr>
      </p:pic>
      <p:pic>
        <p:nvPicPr>
          <p:cNvPr id="5" name="Picture 2"/>
          <p:cNvPicPr>
            <a:picLocks noChangeAspect="1" noChangeArrowheads="1"/>
          </p:cNvPicPr>
          <p:nvPr/>
        </p:nvPicPr>
        <p:blipFill>
          <a:blip r:embed="rId3" cstate="print"/>
          <a:srcRect/>
          <a:stretch>
            <a:fillRect/>
          </a:stretch>
        </p:blipFill>
        <p:spPr bwMode="auto">
          <a:xfrm>
            <a:off x="4419600" y="0"/>
            <a:ext cx="4724400" cy="5143500"/>
          </a:xfrm>
          <a:prstGeom prst="rect">
            <a:avLst/>
          </a:prstGeom>
          <a:noFill/>
          <a:ln w="9525">
            <a:noFill/>
            <a:miter lim="800000"/>
            <a:headEnd/>
            <a:tailEnd/>
          </a:ln>
          <a:effec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TotalTime>
  <Pages>37</Pages>
  <Words>2842</Words>
  <Characters>0</Characters>
  <Application>Microsoft Macintosh PowerPoint</Application>
  <DocSecurity>0</DocSecurity>
  <PresentationFormat>On-screen Show (16:9)</PresentationFormat>
  <Lines>0</Lines>
  <Paragraphs>242</Paragraphs>
  <Slides>46</Slides>
  <Notes>2</Notes>
  <HiddenSlides>0</HiddenSlides>
  <MMClips>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46</vt:i4>
      </vt:variant>
    </vt:vector>
  </HeadingPairs>
  <TitlesOfParts>
    <vt:vector size="48" baseType="lpstr">
      <vt:lpstr>Equity</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Mission</vt:lpstr>
      <vt:lpstr>PowerPoint Presentation</vt:lpstr>
      <vt:lpstr>PowerPoint Presentation</vt:lpstr>
      <vt:lpstr>SOUND THERAPY</vt:lpstr>
      <vt:lpstr>AT PHYSICAL LEVEL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Patient is chanting 45th shloka of BHAKTAMAR STOTRA </vt:lpstr>
      <vt:lpstr>PowerPoint Presentation</vt:lpstr>
      <vt:lpstr>PowerPoint Presentation</vt:lpstr>
      <vt:lpstr>PowerPoint Presentation</vt:lpstr>
    </vt:vector>
  </TitlesOfParts>
  <LinksUpToDate>false</LinksUpToDate>
  <CharactersWithSpaces>0</CharactersWithSpaces>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vandana</dc:creator>
  <cp:lastModifiedBy>Sandeep Jain</cp:lastModifiedBy>
  <cp:revision>46</cp:revision>
  <dcterms:modified xsi:type="dcterms:W3CDTF">2016-10-17T11:36:20Z</dcterms:modified>
</cp:coreProperties>
</file>

<file path=docProps/infrawarePen.xml><?xml version="1.0" encoding="utf-8"?>
<InfrawarePenDraw xmlns="http://www.infraware.co.kr/2012/penmode">
  <PenDraw id="1">
    <PenInfo Type="2" Width="36" Blue="0" Green="0" Red="0" Alpha="255"/>
    <points count="3" path="0,922,217,0,217,0"/>
    <TimeData count="3" TimeData="484315930,484315950,484316088"/>
    <FixPressure count="3" PressData="255,255,255"/>
    <CoordSize cx="217" cy="922"/>
  </PenDraw>
  <PenDraw id="2">
    <PenInfo Type="2" Width="36" Blue="0" Green="0" Red="0" Alpha="255"/>
    <points count="25" path="0,0,380,1355,434,1627,596,2196,596,2386,705,2846,705,2982,705,3117,732,3361,732,3389,732,3443,732,3470,732,3497,732,3524,732,3551,732,3578,732,3605,732,3633,732,3660,732,3687,732,3714,732,3741,732,3768,732,3795,732,3795"/>
    <TimeData count="25" TimeData="484316835,484316865,484316881,484316914,484316930,484316963,484316979,484317012,484317094,484317110,484317126,484317143,484317159,484317175,484317192,484317208,484317224,484317240,484317273,484317306,484317338,484317355,484317371,484317378,484317389"/>
    <FixPressure count="25" PressData="255,255,255,255,255,255,255,255,255,255,255,255,255,255,255,255,255,255,255,255,255,255,255,255,255"/>
    <CoordSize cx="732" cy="3796"/>
  </PenDraw>
</InfrawarePenDraw>
</file>